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706" r:id="rId2"/>
  </p:sldMasterIdLst>
  <p:notesMasterIdLst>
    <p:notesMasterId r:id="rId20"/>
  </p:notesMasterIdLst>
  <p:sldIdLst>
    <p:sldId id="256" r:id="rId3"/>
    <p:sldId id="258" r:id="rId4"/>
    <p:sldId id="259" r:id="rId5"/>
    <p:sldId id="260" r:id="rId6"/>
    <p:sldId id="262" r:id="rId7"/>
    <p:sldId id="265" r:id="rId8"/>
    <p:sldId id="266" r:id="rId9"/>
    <p:sldId id="268" r:id="rId10"/>
    <p:sldId id="269" r:id="rId11"/>
    <p:sldId id="274" r:id="rId12"/>
    <p:sldId id="292" r:id="rId13"/>
    <p:sldId id="272" r:id="rId14"/>
    <p:sldId id="273" r:id="rId15"/>
    <p:sldId id="293" r:id="rId16"/>
    <p:sldId id="277" r:id="rId17"/>
    <p:sldId id="280" r:id="rId18"/>
    <p:sldId id="282" r:id="rId19"/>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3699"/>
  </p:normalViewPr>
  <p:slideViewPr>
    <p:cSldViewPr snapToGrid="0" snapToObjects="1">
      <p:cViewPr varScale="1">
        <p:scale>
          <a:sx n="65" d="100"/>
          <a:sy n="65" d="100"/>
        </p:scale>
        <p:origin x="18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hdphoto1.wdp>
</file>

<file path=ppt/media/image1.tiff>
</file>

<file path=ppt/media/image10.jpg>
</file>

<file path=ppt/media/image11.png>
</file>

<file path=ppt/media/image12.jp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DD874D-53E5-4057-8D68-5D0A8FF08734}" type="datetimeFigureOut">
              <a:rPr lang="zh-CN" altLang="en-US" smtClean="0"/>
              <a:t>2020/6/5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DE75C9-01B2-4CFF-8516-B34074A4575B}" type="slidenum">
              <a:rPr lang="zh-CN" altLang="en-US" smtClean="0"/>
              <a:t>‹#›</a:t>
            </a:fld>
            <a:endParaRPr lang="zh-CN" altLang="en-US"/>
          </a:p>
        </p:txBody>
      </p:sp>
    </p:spTree>
    <p:extLst>
      <p:ext uri="{BB962C8B-B14F-4D97-AF65-F5344CB8AC3E}">
        <p14:creationId xmlns:p14="http://schemas.microsoft.com/office/powerpoint/2010/main" val="1532259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a:t>
            </a:fld>
            <a:endParaRPr lang="zh-CN" altLang="en-US"/>
          </a:p>
        </p:txBody>
      </p:sp>
    </p:spTree>
    <p:extLst>
      <p:ext uri="{BB962C8B-B14F-4D97-AF65-F5344CB8AC3E}">
        <p14:creationId xmlns:p14="http://schemas.microsoft.com/office/powerpoint/2010/main" val="5641965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10</a:t>
            </a:fld>
            <a:endParaRPr lang="zh-CN" altLang="en-US"/>
          </a:p>
        </p:txBody>
      </p:sp>
    </p:spTree>
    <p:extLst>
      <p:ext uri="{BB962C8B-B14F-4D97-AF65-F5344CB8AC3E}">
        <p14:creationId xmlns:p14="http://schemas.microsoft.com/office/powerpoint/2010/main" val="22918262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11</a:t>
            </a:fld>
            <a:endParaRPr lang="zh-CN" altLang="en-US"/>
          </a:p>
        </p:txBody>
      </p:sp>
    </p:spTree>
    <p:extLst>
      <p:ext uri="{BB962C8B-B14F-4D97-AF65-F5344CB8AC3E}">
        <p14:creationId xmlns:p14="http://schemas.microsoft.com/office/powerpoint/2010/main" val="40375742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12</a:t>
            </a:fld>
            <a:endParaRPr lang="zh-CN" altLang="en-US"/>
          </a:p>
        </p:txBody>
      </p:sp>
    </p:spTree>
    <p:extLst>
      <p:ext uri="{BB962C8B-B14F-4D97-AF65-F5344CB8AC3E}">
        <p14:creationId xmlns:p14="http://schemas.microsoft.com/office/powerpoint/2010/main" val="2602767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13</a:t>
            </a:fld>
            <a:endParaRPr lang="zh-CN" altLang="en-US"/>
          </a:p>
        </p:txBody>
      </p:sp>
    </p:spTree>
    <p:extLst>
      <p:ext uri="{BB962C8B-B14F-4D97-AF65-F5344CB8AC3E}">
        <p14:creationId xmlns:p14="http://schemas.microsoft.com/office/powerpoint/2010/main" val="3365106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14</a:t>
            </a:fld>
            <a:endParaRPr lang="zh-CN" altLang="en-US"/>
          </a:p>
        </p:txBody>
      </p:sp>
    </p:spTree>
    <p:extLst>
      <p:ext uri="{BB962C8B-B14F-4D97-AF65-F5344CB8AC3E}">
        <p14:creationId xmlns:p14="http://schemas.microsoft.com/office/powerpoint/2010/main" val="7270876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15</a:t>
            </a:fld>
            <a:endParaRPr lang="zh-CN" altLang="en-US"/>
          </a:p>
        </p:txBody>
      </p:sp>
    </p:spTree>
    <p:extLst>
      <p:ext uri="{BB962C8B-B14F-4D97-AF65-F5344CB8AC3E}">
        <p14:creationId xmlns:p14="http://schemas.microsoft.com/office/powerpoint/2010/main" val="39493478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16</a:t>
            </a:fld>
            <a:endParaRPr lang="zh-CN" altLang="en-US"/>
          </a:p>
        </p:txBody>
      </p:sp>
    </p:spTree>
    <p:extLst>
      <p:ext uri="{BB962C8B-B14F-4D97-AF65-F5344CB8AC3E}">
        <p14:creationId xmlns:p14="http://schemas.microsoft.com/office/powerpoint/2010/main" val="13003639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17</a:t>
            </a:fld>
            <a:endParaRPr lang="zh-CN" altLang="en-US"/>
          </a:p>
        </p:txBody>
      </p:sp>
    </p:spTree>
    <p:extLst>
      <p:ext uri="{BB962C8B-B14F-4D97-AF65-F5344CB8AC3E}">
        <p14:creationId xmlns:p14="http://schemas.microsoft.com/office/powerpoint/2010/main" val="34656526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2</a:t>
            </a:fld>
            <a:endParaRPr lang="zh-CN" altLang="en-US"/>
          </a:p>
        </p:txBody>
      </p:sp>
    </p:spTree>
    <p:extLst>
      <p:ext uri="{BB962C8B-B14F-4D97-AF65-F5344CB8AC3E}">
        <p14:creationId xmlns:p14="http://schemas.microsoft.com/office/powerpoint/2010/main" val="2156247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3</a:t>
            </a:fld>
            <a:endParaRPr lang="zh-CN" altLang="en-US"/>
          </a:p>
        </p:txBody>
      </p:sp>
    </p:spTree>
    <p:extLst>
      <p:ext uri="{BB962C8B-B14F-4D97-AF65-F5344CB8AC3E}">
        <p14:creationId xmlns:p14="http://schemas.microsoft.com/office/powerpoint/2010/main" val="2651982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4</a:t>
            </a:fld>
            <a:endParaRPr lang="zh-CN" altLang="en-US"/>
          </a:p>
        </p:txBody>
      </p:sp>
    </p:spTree>
    <p:extLst>
      <p:ext uri="{BB962C8B-B14F-4D97-AF65-F5344CB8AC3E}">
        <p14:creationId xmlns:p14="http://schemas.microsoft.com/office/powerpoint/2010/main" val="2058852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5</a:t>
            </a:fld>
            <a:endParaRPr lang="zh-CN" altLang="en-US"/>
          </a:p>
        </p:txBody>
      </p:sp>
    </p:spTree>
    <p:extLst>
      <p:ext uri="{BB962C8B-B14F-4D97-AF65-F5344CB8AC3E}">
        <p14:creationId xmlns:p14="http://schemas.microsoft.com/office/powerpoint/2010/main" val="14406771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6</a:t>
            </a:fld>
            <a:endParaRPr lang="zh-CN" altLang="en-US"/>
          </a:p>
        </p:txBody>
      </p:sp>
    </p:spTree>
    <p:extLst>
      <p:ext uri="{BB962C8B-B14F-4D97-AF65-F5344CB8AC3E}">
        <p14:creationId xmlns:p14="http://schemas.microsoft.com/office/powerpoint/2010/main" val="2236250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7</a:t>
            </a:fld>
            <a:endParaRPr lang="zh-CN" altLang="en-US"/>
          </a:p>
        </p:txBody>
      </p:sp>
    </p:spTree>
    <p:extLst>
      <p:ext uri="{BB962C8B-B14F-4D97-AF65-F5344CB8AC3E}">
        <p14:creationId xmlns:p14="http://schemas.microsoft.com/office/powerpoint/2010/main" val="30154352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8</a:t>
            </a:fld>
            <a:endParaRPr lang="zh-CN" altLang="en-US"/>
          </a:p>
        </p:txBody>
      </p:sp>
    </p:spTree>
    <p:extLst>
      <p:ext uri="{BB962C8B-B14F-4D97-AF65-F5344CB8AC3E}">
        <p14:creationId xmlns:p14="http://schemas.microsoft.com/office/powerpoint/2010/main" val="18095721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9</a:t>
            </a:fld>
            <a:endParaRPr lang="zh-CN" altLang="en-US"/>
          </a:p>
        </p:txBody>
      </p:sp>
    </p:spTree>
    <p:extLst>
      <p:ext uri="{BB962C8B-B14F-4D97-AF65-F5344CB8AC3E}">
        <p14:creationId xmlns:p14="http://schemas.microsoft.com/office/powerpoint/2010/main" val="1883516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7.jp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0.jp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2.xml"/><Relationship Id="rId6" Type="http://schemas.openxmlformats.org/officeDocument/2006/relationships/image" Target="../media/image8.png"/><Relationship Id="rId5" Type="http://schemas.openxmlformats.org/officeDocument/2006/relationships/hyperlink" Target="http://www.officeplus.cn/Template/Home.shtml" TargetMode="External"/><Relationship Id="rId4"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ea typeface="宋体" panose="02010600030101010101" pitchFamily="2" charset="-122"/>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ea typeface="宋体" panose="02010600030101010101" pitchFamily="2" charset="-122"/>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31062902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black">
                    <a:lumMod val="75000"/>
                    <a:lumOff val="25000"/>
                  </a:prstClr>
                </a:solidFill>
                <a:effectLst/>
                <a:uLnTx/>
                <a:uFillTx/>
                <a:latin typeface="Segoe UI Light"/>
                <a:ea typeface="微软雅黑"/>
                <a:cs typeface="Segoe UI Light"/>
              </a:rPr>
              <a:t>模板使用技巧</a:t>
            </a:r>
            <a:r>
              <a:rPr kumimoji="0" lang="en-US" altLang="zh-CN" sz="1800" b="0" i="0" u="none" strike="noStrike" kern="1200" cap="none" spc="0" normalizeH="0" baseline="0" noProof="0">
                <a:ln>
                  <a:noFill/>
                </a:ln>
                <a:solidFill>
                  <a:prstClr val="black">
                    <a:lumMod val="75000"/>
                    <a:lumOff val="25000"/>
                  </a:prstClr>
                </a:solidFill>
                <a:effectLst/>
                <a:uLnTx/>
                <a:uFillTx/>
                <a:latin typeface="Segoe UI Light"/>
                <a:ea typeface="微软雅黑"/>
                <a:cs typeface="Segoe UI Light"/>
              </a:rPr>
              <a:t> 1</a:t>
            </a: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1" lang="en-US" altLang="zh-CN" sz="1000" b="0" i="0" u="none" strike="noStrike" kern="1200" cap="none" spc="0" normalizeH="0" baseline="0" noProof="0" dirty="0">
                <a:ln>
                  <a:noFill/>
                </a:ln>
                <a:solidFill>
                  <a:prstClr val="black">
                    <a:lumMod val="75000"/>
                    <a:lumOff val="25000"/>
                  </a:prstClr>
                </a:solidFill>
                <a:effectLst/>
                <a:uLnTx/>
                <a:uFillTx/>
                <a:latin typeface="Segoe UI Light"/>
                <a:ea typeface="微软雅黑" charset="0"/>
                <a:cs typeface="Segoe UI Light"/>
              </a:rPr>
              <a:t>OfficePLUS</a:t>
            </a:r>
            <a:endParaRPr kumimoji="0" lang="zh-CN" altLang="en-US" sz="1000" b="0" i="0" u="none" strike="noStrike" kern="1200" cap="none" spc="0" normalizeH="0" baseline="0" noProof="0" dirty="0">
              <a:ln>
                <a:noFill/>
              </a:ln>
              <a:solidFill>
                <a:prstClr val="black">
                  <a:lumMod val="75000"/>
                  <a:lumOff val="25000"/>
                </a:prstClr>
              </a:solidFill>
              <a:effectLst/>
              <a:uLnTx/>
              <a:uFillTx/>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一键调整模板颜色</a:t>
            </a:r>
            <a:endParaRPr kumimoji="0" 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1.</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选择“设计”</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“变体”</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“颜色”；</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2.</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选择你喜欢的颜色搭配，模板一秒调整为你选颜色。</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2022891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black">
                    <a:lumMod val="75000"/>
                    <a:lumOff val="25000"/>
                  </a:prstClr>
                </a:solidFill>
                <a:effectLst/>
                <a:uLnTx/>
                <a:uFillTx/>
                <a:latin typeface="Segoe UI Light"/>
                <a:ea typeface="微软雅黑"/>
                <a:cs typeface="Segoe UI Light"/>
              </a:rPr>
              <a:t>模板使用技巧</a:t>
            </a:r>
            <a:r>
              <a:rPr kumimoji="0" lang="en-US" altLang="zh-CN" sz="1800" b="0" i="0" u="none" strike="noStrike" kern="1200" cap="none" spc="0" normalizeH="0" baseline="0" noProof="0">
                <a:ln>
                  <a:noFill/>
                </a:ln>
                <a:solidFill>
                  <a:prstClr val="black">
                    <a:lumMod val="75000"/>
                    <a:lumOff val="25000"/>
                  </a:prstClr>
                </a:solidFill>
                <a:effectLst/>
                <a:uLnTx/>
                <a:uFillTx/>
                <a:latin typeface="Segoe UI Light"/>
                <a:ea typeface="微软雅黑"/>
                <a:cs typeface="Segoe UI Light"/>
              </a:rPr>
              <a:t> 2</a:t>
            </a: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kumimoji="1" lang="en-US" altLang="zh-CN" sz="1000" b="0" i="0" u="none" strike="noStrike" kern="1200" cap="none" spc="0" normalizeH="0" baseline="0" noProof="0" dirty="0">
                <a:ln>
                  <a:noFill/>
                </a:ln>
                <a:solidFill>
                  <a:prstClr val="black">
                    <a:lumMod val="75000"/>
                    <a:lumOff val="25000"/>
                  </a:prstClr>
                </a:solidFill>
                <a:effectLst/>
                <a:uLnTx/>
                <a:uFillTx/>
                <a:latin typeface="Segoe UI Light"/>
                <a:ea typeface="微软雅黑" charset="0"/>
                <a:cs typeface="Segoe UI Light"/>
              </a:rPr>
              <a:t>OfficePLUS</a:t>
            </a:r>
            <a:endParaRPr kumimoji="0" lang="zh-CN" altLang="en-US" sz="1000" b="0" i="0" u="none" strike="noStrike" kern="1200" cap="none" spc="0" normalizeH="0" baseline="0" noProof="0" dirty="0">
              <a:ln>
                <a:noFill/>
              </a:ln>
              <a:solidFill>
                <a:prstClr val="black">
                  <a:lumMod val="75000"/>
                  <a:lumOff val="25000"/>
                </a:prstClr>
              </a:solidFill>
              <a:effectLst/>
              <a:uLnTx/>
              <a:uFillTx/>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随时添加模板样式</a:t>
            </a:r>
            <a:endParaRPr kumimoji="0" 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1.</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选择“开始”</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“新建幻灯片”；</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2.</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选择你需要的页面，如封面页，目录页，副标题页，内容页等</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4924048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marL="0" marR="0" lvl="0" indent="0" algn="l" defTabSz="914400" rtl="0" eaLnBrk="1" fontAlgn="auto" latinLnBrk="0" hangingPunct="1">
              <a:lnSpc>
                <a:spcPct val="150000"/>
              </a:lnSpc>
              <a:spcBef>
                <a:spcPts val="600"/>
              </a:spcBef>
              <a:spcAft>
                <a:spcPts val="0"/>
              </a:spcAft>
              <a:buClrTx/>
              <a:buSzTx/>
              <a:buFontTx/>
              <a:buNone/>
              <a:tabLst/>
              <a:defRPr/>
            </a:pPr>
            <a:r>
              <a:rPr kumimoji="0" lang="zh-CN" altLang="en-US"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办公模板更新</a:t>
            </a:r>
            <a:endParaRPr kumimoji="0" lang="en-US" altLang="zh-CN"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l" defTabSz="914400" rtl="0" eaLnBrk="1" fontAlgn="auto" latinLnBrk="0" hangingPunct="1">
              <a:lnSpc>
                <a:spcPct val="150000"/>
              </a:lnSpc>
              <a:spcBef>
                <a:spcPts val="600"/>
              </a:spcBef>
              <a:spcAft>
                <a:spcPts val="0"/>
              </a:spcAft>
              <a:buClrTx/>
              <a:buSzTx/>
              <a:buFontTx/>
              <a:buNone/>
              <a:tabLst/>
              <a:defRPr/>
            </a:pPr>
            <a:r>
              <a:rPr kumimoji="0" lang="zh-CN" altLang="en-US"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微软</a:t>
            </a:r>
            <a:endParaRPr kumimoji="0" lang="en-US" altLang="zh-CN"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l" defTabSz="914400" rtl="0" eaLnBrk="1" fontAlgn="auto" latinLnBrk="0" hangingPunct="1">
              <a:lnSpc>
                <a:spcPct val="150000"/>
              </a:lnSpc>
              <a:spcBef>
                <a:spcPts val="600"/>
              </a:spcBef>
              <a:spcAft>
                <a:spcPts val="0"/>
              </a:spcAft>
              <a:buClrTx/>
              <a:buSzTx/>
              <a:buFontTx/>
              <a:buNone/>
              <a:tabLst/>
              <a:defRPr/>
            </a:pPr>
            <a:r>
              <a:rPr kumimoji="0" lang="zh-CN" alt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微信扫码关注</a:t>
            </a:r>
            <a:endParaRPr kumimoji="0" lang="en-US" altLang="zh-CN"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l" defTabSz="914400" rtl="0" eaLnBrk="1" fontAlgn="auto" latinLnBrk="0" hangingPunct="1">
              <a:lnSpc>
                <a:spcPct val="150000"/>
              </a:lnSpc>
              <a:spcBef>
                <a:spcPts val="600"/>
              </a:spcBef>
              <a:spcAft>
                <a:spcPts val="0"/>
              </a:spcAft>
              <a:buClrTx/>
              <a:buSzTx/>
              <a:buFontTx/>
              <a:buNone/>
              <a:tabLst/>
              <a:defRPr/>
            </a:pPr>
            <a:r>
              <a:rPr kumimoji="0" lang="zh-CN" alt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微软</a:t>
            </a:r>
            <a:r>
              <a:rPr kumimoji="0" lang="en-US" altLang="zh-CN"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Office</a:t>
            </a:r>
            <a:r>
              <a:rPr kumimoji="0" lang="zh-CN" alt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文档 」服务号</a:t>
            </a:r>
            <a:endParaRPr kumimoji="0" lang="en-US" altLang="zh-CN"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373604058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marL="0" marR="0" lvl="0" indent="0" algn="ctr" defTabSz="914400" rtl="0" eaLnBrk="1" fontAlgn="auto" latinLnBrk="0" hangingPunct="1">
              <a:lnSpc>
                <a:spcPct val="130000"/>
              </a:lnSpc>
              <a:spcBef>
                <a:spcPts val="600"/>
              </a:spcBef>
              <a:spcAft>
                <a:spcPts val="0"/>
              </a:spcAft>
              <a:buClrTx/>
              <a:buSzTx/>
              <a:buFontTx/>
              <a:buNone/>
              <a:tabLst/>
              <a:defRPr/>
            </a:pPr>
            <a:r>
              <a:rPr kumimoji="0" lang="zh-CN" altLang="en-US" sz="32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 微信扫描小程序码，使用微软移动办公黑科技 </a:t>
            </a:r>
            <a:endParaRPr kumimoji="0" lang="en-US" sz="3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14" name="图片 13">
            <a:extLst>
              <a:ext uri="{FF2B5EF4-FFF2-40B4-BE49-F238E27FC236}">
                <a16:creationId xmlns:a16="http://schemas.microsoft.com/office/drawing/2014/main" id="{C50F7A0F-4C8A-4DA1-8AA3-1810FF4E70A3}"/>
              </a:ext>
            </a:extLst>
          </p:cNvPr>
          <p:cNvPicPr>
            <a:picLocks noChangeAspect="1"/>
          </p:cNvPicPr>
          <p:nvPr userDrawn="1"/>
        </p:nvPicPr>
        <p:blipFill rotWithShape="1">
          <a:blip r:embed="rId2">
            <a:clrChange>
              <a:clrFrom>
                <a:srgbClr val="FFFFFF"/>
              </a:clrFrom>
              <a:clrTo>
                <a:srgbClr val="FFFFFF">
                  <a:alpha val="0"/>
                </a:srgbClr>
              </a:clrTo>
            </a:clrChange>
          </a:blip>
          <a:srcRect l="13924" t="13924" r="13924" b="13924"/>
          <a:stretch/>
        </p:blipFill>
        <p:spPr>
          <a:xfrm>
            <a:off x="4705130" y="1673081"/>
            <a:ext cx="2743200" cy="2743200"/>
          </a:xfrm>
          <a:prstGeom prst="rect">
            <a:avLst/>
          </a:prstGeom>
        </p:spPr>
      </p:pic>
      <p:pic>
        <p:nvPicPr>
          <p:cNvPr id="15" name="图片 14">
            <a:extLst>
              <a:ext uri="{FF2B5EF4-FFF2-40B4-BE49-F238E27FC236}">
                <a16:creationId xmlns:a16="http://schemas.microsoft.com/office/drawing/2014/main" id="{260AD2DE-F13F-4332-90AE-87C7001EAD9A}"/>
              </a:ext>
            </a:extLst>
          </p:cNvPr>
          <p:cNvPicPr>
            <a:picLocks noChangeAspect="1"/>
          </p:cNvPicPr>
          <p:nvPr userDrawn="1"/>
        </p:nvPicPr>
        <p:blipFill rotWithShape="1">
          <a:blip r:embed="rId3">
            <a:clrChange>
              <a:clrFrom>
                <a:srgbClr val="FFFFFF"/>
              </a:clrFrom>
              <a:clrTo>
                <a:srgbClr val="FFFFFF">
                  <a:alpha val="0"/>
                </a:srgbClr>
              </a:clrTo>
            </a:clrChange>
          </a:blip>
          <a:srcRect l="14439" r="14439"/>
          <a:stretch/>
        </p:blipFill>
        <p:spPr>
          <a:xfrm>
            <a:off x="8519321" y="1673081"/>
            <a:ext cx="2743200" cy="2743200"/>
          </a:xfrm>
          <a:prstGeom prst="rect">
            <a:avLst/>
          </a:prstGeom>
        </p:spPr>
      </p:pic>
      <p:pic>
        <p:nvPicPr>
          <p:cNvPr id="16" name="图片 15">
            <a:extLst>
              <a:ext uri="{FF2B5EF4-FFF2-40B4-BE49-F238E27FC236}">
                <a16:creationId xmlns:a16="http://schemas.microsoft.com/office/drawing/2014/main" id="{19418449-E7C2-4E37-8045-DD4782B12524}"/>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在微信访问</a:t>
            </a:r>
            <a:r>
              <a:rPr kumimoji="0" lang="en-US" altLang="zh-CN"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OneDrive</a:t>
            </a:r>
          </a:p>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 微软</a:t>
            </a:r>
            <a:r>
              <a:rPr kumimoji="0" lang="en-US" altLang="zh-CN"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Office</a:t>
            </a: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文档 」</a:t>
            </a:r>
            <a:endParaRPr kumimoji="0" lang="en-US" sz="20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让你的文档会说话</a:t>
            </a:r>
            <a:endParaRPr kumimoji="0" lang="en-US" altLang="zh-CN"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你的文档创作小助手</a:t>
            </a:r>
            <a:endParaRPr kumimoji="0" lang="en-US" altLang="zh-CN"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ctr" defTabSz="914400" rtl="0" eaLnBrk="1" fontAlgn="auto" latinLnBrk="0" hangingPunct="1">
              <a:lnSpc>
                <a:spcPct val="140000"/>
              </a:lnSpc>
              <a:spcBef>
                <a:spcPts val="0"/>
              </a:spcBef>
              <a:spcAft>
                <a:spcPts val="0"/>
              </a:spcAft>
              <a:buClrTx/>
              <a:buSzTx/>
              <a:buFontTx/>
              <a:buNone/>
              <a:tabLst/>
              <a:defRPr/>
            </a:pP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a:extLst>
              <a:ext uri="{FF2B5EF4-FFF2-40B4-BE49-F238E27FC236}">
                <a16:creationId xmlns:a16="http://schemas.microsoft.com/office/drawing/2014/main" id="{46C855E7-2DCA-4970-A954-7CB7F69FADAB}"/>
              </a:ext>
            </a:extLst>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3534008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单击此处编辑母版文本样式</a:t>
            </a:r>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theme" Target="../theme/theme2.xml"/><Relationship Id="rId5" Type="http://schemas.openxmlformats.org/officeDocument/2006/relationships/slideLayout" Target="../slideLayouts/slideLayout27.xml"/><Relationship Id="rId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9503495"/>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7.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区块链前沿技术报告</a:t>
            </a:r>
          </a:p>
        </p:txBody>
      </p:sp>
      <p:sp>
        <p:nvSpPr>
          <p:cNvPr id="6" name="文本占位符 5">
            <a:extLst>
              <a:ext uri="{FF2B5EF4-FFF2-40B4-BE49-F238E27FC236}">
                <a16:creationId xmlns:a16="http://schemas.microsoft.com/office/drawing/2014/main" id="{BC4562C1-287B-42EB-8D15-E5D6F9CE51CE}"/>
              </a:ext>
            </a:extLst>
          </p:cNvPr>
          <p:cNvSpPr>
            <a:spLocks noGrp="1"/>
          </p:cNvSpPr>
          <p:nvPr>
            <p:ph type="body" sz="quarter" idx="14"/>
          </p:nvPr>
        </p:nvSpPr>
        <p:spPr>
          <a:xfrm>
            <a:off x="1842282" y="3581080"/>
            <a:ext cx="10230515" cy="588643"/>
          </a:xfrm>
        </p:spPr>
        <p:txBody>
          <a:bodyPr/>
          <a:lstStyle/>
          <a:p>
            <a:pPr algn="r"/>
            <a:r>
              <a:rPr lang="zh-CN" altLang="en-US" sz="2000" dirty="0"/>
              <a:t>小组成员：陈泽奇，郑琪，温兴杨，吴凡丁，杨学康，杨家旭</a:t>
            </a:r>
          </a:p>
        </p:txBody>
      </p:sp>
    </p:spTree>
    <p:extLst>
      <p:ext uri="{BB962C8B-B14F-4D97-AF65-F5344CB8AC3E}">
        <p14:creationId xmlns:p14="http://schemas.microsoft.com/office/powerpoint/2010/main" val="637760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22"/>
          <p:cNvGrpSpPr/>
          <p:nvPr/>
        </p:nvGrpSpPr>
        <p:grpSpPr>
          <a:xfrm>
            <a:off x="369821" y="6075717"/>
            <a:ext cx="548656" cy="430686"/>
            <a:chOff x="3829050" y="5226603"/>
            <a:chExt cx="1511301" cy="1186348"/>
          </a:xfrm>
          <a:solidFill>
            <a:schemeClr val="bg1"/>
          </a:solidFill>
        </p:grpSpPr>
        <p:sp>
          <p:nvSpPr>
            <p:cNvPr id="35" name="Freeform 12"/>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13"/>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14"/>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8" name="Freeform 15"/>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16"/>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pic>
        <p:nvPicPr>
          <p:cNvPr id="7" name="图片 6">
            <a:extLst>
              <a:ext uri="{FF2B5EF4-FFF2-40B4-BE49-F238E27FC236}">
                <a16:creationId xmlns:a16="http://schemas.microsoft.com/office/drawing/2014/main" id="{34908413-D405-43D3-BFB9-016F71F4761C}"/>
              </a:ext>
            </a:extLst>
          </p:cNvPr>
          <p:cNvPicPr>
            <a:picLocks noChangeAspect="1"/>
          </p:cNvPicPr>
          <p:nvPr/>
        </p:nvPicPr>
        <p:blipFill>
          <a:blip r:embed="rId3"/>
          <a:stretch>
            <a:fillRect/>
          </a:stretch>
        </p:blipFill>
        <p:spPr>
          <a:xfrm>
            <a:off x="1011841" y="732974"/>
            <a:ext cx="8186648" cy="6125026"/>
          </a:xfrm>
          <a:prstGeom prst="rect">
            <a:avLst/>
          </a:prstGeom>
        </p:spPr>
      </p:pic>
      <p:sp>
        <p:nvSpPr>
          <p:cNvPr id="11" name="文本框 10">
            <a:extLst>
              <a:ext uri="{FF2B5EF4-FFF2-40B4-BE49-F238E27FC236}">
                <a16:creationId xmlns:a16="http://schemas.microsoft.com/office/drawing/2014/main" id="{6A105B45-0CFC-434C-B77D-FBCDAB179A2B}"/>
              </a:ext>
            </a:extLst>
          </p:cNvPr>
          <p:cNvSpPr txBox="1"/>
          <p:nvPr/>
        </p:nvSpPr>
        <p:spPr>
          <a:xfrm>
            <a:off x="9252155" y="2212257"/>
            <a:ext cx="2773014" cy="1661993"/>
          </a:xfrm>
          <a:prstGeom prst="rect">
            <a:avLst/>
          </a:prstGeom>
          <a:noFill/>
        </p:spPr>
        <p:txBody>
          <a:bodyPr wrap="square" rtlCol="0">
            <a:spAutoFit/>
          </a:bodyPr>
          <a:lstStyle/>
          <a:p>
            <a:r>
              <a:rPr lang="zh-CN" altLang="en-US" dirty="0"/>
              <a:t>区块链系统由自下而上的数据层、网络层、共识层、激励层、合约层和应用层组成。</a:t>
            </a:r>
          </a:p>
          <a:p>
            <a:br>
              <a:rPr lang="zh-CN" altLang="en-US" dirty="0"/>
            </a:b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69" name="文本占位符 92">
            <a:extLst>
              <a:ext uri="{FF2B5EF4-FFF2-40B4-BE49-F238E27FC236}">
                <a16:creationId xmlns:a16="http://schemas.microsoft.com/office/drawing/2014/main" id="{9CC72BAD-064D-4C93-8164-4407E6639934}"/>
              </a:ext>
            </a:extLst>
          </p:cNvPr>
          <p:cNvSpPr txBox="1">
            <a:spLocks/>
          </p:cNvSpPr>
          <p:nvPr/>
        </p:nvSpPr>
        <p:spPr>
          <a:xfrm>
            <a:off x="-247557" y="100200"/>
            <a:ext cx="2104421" cy="721395"/>
          </a:xfrm>
          <a:prstGeom prst="rect">
            <a:avLst/>
          </a:prstGeom>
          <a:ln w="12700" cmpd="sng">
            <a:noFill/>
          </a:ln>
        </p:spPr>
        <p:txBody>
          <a:bodyPr vert="horz" anchor="ctr"/>
          <a:lstStyle>
            <a:lvl1pPr marL="0" indent="0" algn="r" defTabSz="914400" rtl="0" eaLnBrk="1" latinLnBrk="0" hangingPunct="1">
              <a:lnSpc>
                <a:spcPct val="90000"/>
              </a:lnSpc>
              <a:spcBef>
                <a:spcPts val="1000"/>
              </a:spcBef>
              <a:buFont typeface="Arial" panose="020B0604020202020204" pitchFamily="34" charset="0"/>
              <a:buNone/>
              <a:defRPr sz="2400" b="1" kern="1200">
                <a:solidFill>
                  <a:schemeClr val="accent3">
                    <a:lumMod val="75000"/>
                  </a:schemeClr>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 </a:t>
            </a:r>
            <a:r>
              <a:rPr kumimoji="1" lang="en-US" altLang="zh-CN" dirty="0">
                <a:solidFill>
                  <a:schemeClr val="accent3">
                    <a:lumMod val="60000"/>
                    <a:lumOff val="40000"/>
                  </a:schemeClr>
                </a:solidFill>
              </a:rPr>
              <a:t>03  </a:t>
            </a:r>
            <a:r>
              <a:rPr kumimoji="1" lang="zh-CN" altLang="en-US" dirty="0">
                <a:solidFill>
                  <a:schemeClr val="accent3">
                    <a:lumMod val="60000"/>
                    <a:lumOff val="40000"/>
                  </a:schemeClr>
                </a:solidFill>
              </a:rPr>
              <a:t> 架构</a:t>
            </a:r>
          </a:p>
        </p:txBody>
      </p:sp>
    </p:spTree>
    <p:extLst>
      <p:ext uri="{BB962C8B-B14F-4D97-AF65-F5344CB8AC3E}">
        <p14:creationId xmlns:p14="http://schemas.microsoft.com/office/powerpoint/2010/main" val="130804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22"/>
          <p:cNvGrpSpPr/>
          <p:nvPr/>
        </p:nvGrpSpPr>
        <p:grpSpPr>
          <a:xfrm>
            <a:off x="369821" y="6075717"/>
            <a:ext cx="548656" cy="430686"/>
            <a:chOff x="3829050" y="5226603"/>
            <a:chExt cx="1511301" cy="1186348"/>
          </a:xfrm>
          <a:solidFill>
            <a:schemeClr val="bg1"/>
          </a:solidFill>
        </p:grpSpPr>
        <p:sp>
          <p:nvSpPr>
            <p:cNvPr id="35" name="Freeform 12"/>
            <p:cNvSpPr>
              <a:spLocks noEditPoints="1"/>
            </p:cNvSpPr>
            <p:nvPr/>
          </p:nvSpPr>
          <p:spPr bwMode="auto">
            <a:xfrm>
              <a:off x="3829050" y="5226603"/>
              <a:ext cx="1511301" cy="1186348"/>
            </a:xfrm>
            <a:custGeom>
              <a:avLst/>
              <a:gdLst>
                <a:gd name="T0" fmla="*/ 2372 w 2506"/>
                <a:gd name="T1" fmla="*/ 1716 h 1970"/>
                <a:gd name="T2" fmla="*/ 2372 w 2506"/>
                <a:gd name="T3" fmla="*/ 1716 h 1970"/>
                <a:gd name="T4" fmla="*/ 1858 w 2506"/>
                <a:gd name="T5" fmla="*/ 1575 h 1970"/>
                <a:gd name="T6" fmla="*/ 1818 w 2506"/>
                <a:gd name="T7" fmla="*/ 1576 h 1970"/>
                <a:gd name="T8" fmla="*/ 1323 w 2506"/>
                <a:gd name="T9" fmla="*/ 1715 h 1970"/>
                <a:gd name="T10" fmla="*/ 1323 w 2506"/>
                <a:gd name="T11" fmla="*/ 308 h 1970"/>
                <a:gd name="T12" fmla="*/ 1847 w 2506"/>
                <a:gd name="T13" fmla="*/ 133 h 1970"/>
                <a:gd name="T14" fmla="*/ 2372 w 2506"/>
                <a:gd name="T15" fmla="*/ 310 h 1970"/>
                <a:gd name="T16" fmla="*/ 2372 w 2506"/>
                <a:gd name="T17" fmla="*/ 1716 h 1970"/>
                <a:gd name="T18" fmla="*/ 1182 w 2506"/>
                <a:gd name="T19" fmla="*/ 1715 h 1970"/>
                <a:gd name="T20" fmla="*/ 1182 w 2506"/>
                <a:gd name="T21" fmla="*/ 1715 h 1970"/>
                <a:gd name="T22" fmla="*/ 688 w 2506"/>
                <a:gd name="T23" fmla="*/ 1576 h 1970"/>
                <a:gd name="T24" fmla="*/ 647 w 2506"/>
                <a:gd name="T25" fmla="*/ 1575 h 1970"/>
                <a:gd name="T26" fmla="*/ 133 w 2506"/>
                <a:gd name="T27" fmla="*/ 1716 h 1970"/>
                <a:gd name="T28" fmla="*/ 133 w 2506"/>
                <a:gd name="T29" fmla="*/ 310 h 1970"/>
                <a:gd name="T30" fmla="*/ 659 w 2506"/>
                <a:gd name="T31" fmla="*/ 133 h 1970"/>
                <a:gd name="T32" fmla="*/ 1182 w 2506"/>
                <a:gd name="T33" fmla="*/ 308 h 1970"/>
                <a:gd name="T34" fmla="*/ 1182 w 2506"/>
                <a:gd name="T35" fmla="*/ 1715 h 1970"/>
                <a:gd name="T36" fmla="*/ 1849 w 2506"/>
                <a:gd name="T37" fmla="*/ 0 h 1970"/>
                <a:gd name="T38" fmla="*/ 1849 w 2506"/>
                <a:gd name="T39" fmla="*/ 0 h 1970"/>
                <a:gd name="T40" fmla="*/ 1823 w 2506"/>
                <a:gd name="T41" fmla="*/ 0 h 1970"/>
                <a:gd name="T42" fmla="*/ 1253 w 2506"/>
                <a:gd name="T43" fmla="*/ 184 h 1970"/>
                <a:gd name="T44" fmla="*/ 683 w 2506"/>
                <a:gd name="T45" fmla="*/ 0 h 1970"/>
                <a:gd name="T46" fmla="*/ 657 w 2506"/>
                <a:gd name="T47" fmla="*/ 0 h 1970"/>
                <a:gd name="T48" fmla="*/ 5 w 2506"/>
                <a:gd name="T49" fmla="*/ 267 h 1970"/>
                <a:gd name="T50" fmla="*/ 0 w 2506"/>
                <a:gd name="T51" fmla="*/ 279 h 1970"/>
                <a:gd name="T52" fmla="*/ 0 w 2506"/>
                <a:gd name="T53" fmla="*/ 1970 h 1970"/>
                <a:gd name="T54" fmla="*/ 107 w 2506"/>
                <a:gd name="T55" fmla="*/ 1889 h 1970"/>
                <a:gd name="T56" fmla="*/ 682 w 2506"/>
                <a:gd name="T57" fmla="*/ 1709 h 1970"/>
                <a:gd name="T58" fmla="*/ 1190 w 2506"/>
                <a:gd name="T59" fmla="*/ 1876 h 1970"/>
                <a:gd name="T60" fmla="*/ 1208 w 2506"/>
                <a:gd name="T61" fmla="*/ 1888 h 1970"/>
                <a:gd name="T62" fmla="*/ 1253 w 2506"/>
                <a:gd name="T63" fmla="*/ 1924 h 1970"/>
                <a:gd name="T64" fmla="*/ 1298 w 2506"/>
                <a:gd name="T65" fmla="*/ 1888 h 1970"/>
                <a:gd name="T66" fmla="*/ 1316 w 2506"/>
                <a:gd name="T67" fmla="*/ 1876 h 1970"/>
                <a:gd name="T68" fmla="*/ 1824 w 2506"/>
                <a:gd name="T69" fmla="*/ 1709 h 1970"/>
                <a:gd name="T70" fmla="*/ 2399 w 2506"/>
                <a:gd name="T71" fmla="*/ 1889 h 1970"/>
                <a:gd name="T72" fmla="*/ 2506 w 2506"/>
                <a:gd name="T73" fmla="*/ 1970 h 1970"/>
                <a:gd name="T74" fmla="*/ 2506 w 2506"/>
                <a:gd name="T75" fmla="*/ 279 h 1970"/>
                <a:gd name="T76" fmla="*/ 2501 w 2506"/>
                <a:gd name="T77" fmla="*/ 267 h 1970"/>
                <a:gd name="T78" fmla="*/ 1849 w 2506"/>
                <a:gd name="T79" fmla="*/ 0 h 1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6" h="1970">
                  <a:moveTo>
                    <a:pt x="2372" y="1716"/>
                  </a:moveTo>
                  <a:lnTo>
                    <a:pt x="2372" y="1716"/>
                  </a:lnTo>
                  <a:cubicBezTo>
                    <a:pt x="2261" y="1655"/>
                    <a:pt x="2075" y="1575"/>
                    <a:pt x="1858" y="1575"/>
                  </a:cubicBezTo>
                  <a:cubicBezTo>
                    <a:pt x="1845" y="1575"/>
                    <a:pt x="1831" y="1576"/>
                    <a:pt x="1818" y="1576"/>
                  </a:cubicBezTo>
                  <a:cubicBezTo>
                    <a:pt x="1599" y="1587"/>
                    <a:pt x="1427" y="1659"/>
                    <a:pt x="1323" y="1715"/>
                  </a:cubicBezTo>
                  <a:lnTo>
                    <a:pt x="1323" y="308"/>
                  </a:lnTo>
                  <a:cubicBezTo>
                    <a:pt x="1347" y="271"/>
                    <a:pt x="1462" y="127"/>
                    <a:pt x="1847" y="133"/>
                  </a:cubicBezTo>
                  <a:cubicBezTo>
                    <a:pt x="2229" y="140"/>
                    <a:pt x="2347" y="273"/>
                    <a:pt x="2372" y="310"/>
                  </a:cubicBezTo>
                  <a:lnTo>
                    <a:pt x="2372" y="1716"/>
                  </a:lnTo>
                  <a:close/>
                  <a:moveTo>
                    <a:pt x="1182" y="1715"/>
                  </a:moveTo>
                  <a:lnTo>
                    <a:pt x="1182" y="1715"/>
                  </a:lnTo>
                  <a:cubicBezTo>
                    <a:pt x="1079" y="1659"/>
                    <a:pt x="906" y="1587"/>
                    <a:pt x="688" y="1576"/>
                  </a:cubicBezTo>
                  <a:cubicBezTo>
                    <a:pt x="674" y="1576"/>
                    <a:pt x="661" y="1575"/>
                    <a:pt x="647" y="1575"/>
                  </a:cubicBezTo>
                  <a:cubicBezTo>
                    <a:pt x="431" y="1575"/>
                    <a:pt x="244" y="1655"/>
                    <a:pt x="133" y="1716"/>
                  </a:cubicBezTo>
                  <a:lnTo>
                    <a:pt x="133" y="310"/>
                  </a:lnTo>
                  <a:cubicBezTo>
                    <a:pt x="159" y="273"/>
                    <a:pt x="276" y="140"/>
                    <a:pt x="659" y="133"/>
                  </a:cubicBezTo>
                  <a:cubicBezTo>
                    <a:pt x="1044" y="127"/>
                    <a:pt x="1159" y="271"/>
                    <a:pt x="1182" y="308"/>
                  </a:cubicBezTo>
                  <a:lnTo>
                    <a:pt x="1182" y="1715"/>
                  </a:lnTo>
                  <a:close/>
                  <a:moveTo>
                    <a:pt x="1849" y="0"/>
                  </a:moveTo>
                  <a:lnTo>
                    <a:pt x="1849" y="0"/>
                  </a:lnTo>
                  <a:cubicBezTo>
                    <a:pt x="1840" y="0"/>
                    <a:pt x="1831" y="0"/>
                    <a:pt x="1823" y="0"/>
                  </a:cubicBezTo>
                  <a:cubicBezTo>
                    <a:pt x="1490" y="0"/>
                    <a:pt x="1328" y="105"/>
                    <a:pt x="1253" y="184"/>
                  </a:cubicBezTo>
                  <a:cubicBezTo>
                    <a:pt x="1178" y="105"/>
                    <a:pt x="1015" y="0"/>
                    <a:pt x="683" y="0"/>
                  </a:cubicBezTo>
                  <a:cubicBezTo>
                    <a:pt x="674" y="0"/>
                    <a:pt x="666" y="0"/>
                    <a:pt x="657" y="0"/>
                  </a:cubicBezTo>
                  <a:cubicBezTo>
                    <a:pt x="127" y="9"/>
                    <a:pt x="16" y="240"/>
                    <a:pt x="5" y="267"/>
                  </a:cubicBezTo>
                  <a:lnTo>
                    <a:pt x="0" y="279"/>
                  </a:lnTo>
                  <a:lnTo>
                    <a:pt x="0" y="1970"/>
                  </a:lnTo>
                  <a:lnTo>
                    <a:pt x="107" y="1889"/>
                  </a:lnTo>
                  <a:cubicBezTo>
                    <a:pt x="109" y="1887"/>
                    <a:pt x="369" y="1695"/>
                    <a:pt x="682" y="1709"/>
                  </a:cubicBezTo>
                  <a:cubicBezTo>
                    <a:pt x="943" y="1722"/>
                    <a:pt x="1133" y="1837"/>
                    <a:pt x="1190" y="1876"/>
                  </a:cubicBezTo>
                  <a:cubicBezTo>
                    <a:pt x="1201" y="1883"/>
                    <a:pt x="1207" y="1888"/>
                    <a:pt x="1208" y="1888"/>
                  </a:cubicBezTo>
                  <a:lnTo>
                    <a:pt x="1253" y="1924"/>
                  </a:lnTo>
                  <a:lnTo>
                    <a:pt x="1298" y="1888"/>
                  </a:lnTo>
                  <a:cubicBezTo>
                    <a:pt x="1298" y="1888"/>
                    <a:pt x="1304" y="1883"/>
                    <a:pt x="1316" y="1876"/>
                  </a:cubicBezTo>
                  <a:cubicBezTo>
                    <a:pt x="1373" y="1837"/>
                    <a:pt x="1563" y="1722"/>
                    <a:pt x="1824" y="1709"/>
                  </a:cubicBezTo>
                  <a:cubicBezTo>
                    <a:pt x="2135" y="1695"/>
                    <a:pt x="2396" y="1887"/>
                    <a:pt x="2399" y="1889"/>
                  </a:cubicBezTo>
                  <a:lnTo>
                    <a:pt x="2506" y="1970"/>
                  </a:lnTo>
                  <a:lnTo>
                    <a:pt x="2506" y="279"/>
                  </a:lnTo>
                  <a:lnTo>
                    <a:pt x="2501" y="267"/>
                  </a:lnTo>
                  <a:cubicBezTo>
                    <a:pt x="2490" y="240"/>
                    <a:pt x="2379" y="9"/>
                    <a:pt x="184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13"/>
            <p:cNvSpPr>
              <a:spLocks/>
            </p:cNvSpPr>
            <p:nvPr/>
          </p:nvSpPr>
          <p:spPr bwMode="auto">
            <a:xfrm>
              <a:off x="3829050" y="5399088"/>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0 h 206"/>
                <a:gd name="T12" fmla="*/ 68 w 844"/>
                <a:gd name="T13" fmla="*/ 193 h 206"/>
                <a:gd name="T14" fmla="*/ 437 w 844"/>
                <a:gd name="T15" fmla="*/ 89 h 206"/>
                <a:gd name="T16" fmla="*/ 775 w 844"/>
                <a:gd name="T17" fmla="*/ 193 h 206"/>
                <a:gd name="T18" fmla="*/ 831 w 844"/>
                <a:gd name="T19" fmla="*/ 183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3"/>
                    <a:pt x="667" y="19"/>
                    <a:pt x="441" y="10"/>
                  </a:cubicBezTo>
                  <a:cubicBezTo>
                    <a:pt x="213" y="0"/>
                    <a:pt x="30" y="122"/>
                    <a:pt x="23" y="127"/>
                  </a:cubicBezTo>
                  <a:cubicBezTo>
                    <a:pt x="4" y="139"/>
                    <a:pt x="0" y="164"/>
                    <a:pt x="12" y="183"/>
                  </a:cubicBezTo>
                  <a:cubicBezTo>
                    <a:pt x="20" y="194"/>
                    <a:pt x="32" y="200"/>
                    <a:pt x="45" y="200"/>
                  </a:cubicBezTo>
                  <a:cubicBezTo>
                    <a:pt x="53" y="200"/>
                    <a:pt x="61" y="198"/>
                    <a:pt x="68" y="193"/>
                  </a:cubicBezTo>
                  <a:cubicBezTo>
                    <a:pt x="69" y="192"/>
                    <a:pt x="236" y="81"/>
                    <a:pt x="437" y="89"/>
                  </a:cubicBezTo>
                  <a:cubicBezTo>
                    <a:pt x="639" y="98"/>
                    <a:pt x="774" y="192"/>
                    <a:pt x="775" y="193"/>
                  </a:cubicBezTo>
                  <a:cubicBezTo>
                    <a:pt x="793" y="206"/>
                    <a:pt x="818" y="201"/>
                    <a:pt x="831" y="183"/>
                  </a:cubicBezTo>
                  <a:cubicBezTo>
                    <a:pt x="844" y="165"/>
                    <a:pt x="840" y="140"/>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14"/>
            <p:cNvSpPr>
              <a:spLocks/>
            </p:cNvSpPr>
            <p:nvPr/>
          </p:nvSpPr>
          <p:spPr bwMode="auto">
            <a:xfrm>
              <a:off x="3829050" y="56784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4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3"/>
                    <a:pt x="23" y="128"/>
                  </a:cubicBezTo>
                  <a:cubicBezTo>
                    <a:pt x="4" y="140"/>
                    <a:pt x="0" y="165"/>
                    <a:pt x="12" y="183"/>
                  </a:cubicBezTo>
                  <a:cubicBezTo>
                    <a:pt x="20" y="195"/>
                    <a:pt x="32" y="201"/>
                    <a:pt x="45" y="201"/>
                  </a:cubicBezTo>
                  <a:cubicBezTo>
                    <a:pt x="53" y="201"/>
                    <a:pt x="61" y="199"/>
                    <a:pt x="68" y="194"/>
                  </a:cubicBezTo>
                  <a:cubicBezTo>
                    <a:pt x="69" y="193"/>
                    <a:pt x="236" y="82"/>
                    <a:pt x="437" y="90"/>
                  </a:cubicBezTo>
                  <a:cubicBezTo>
                    <a:pt x="639" y="99"/>
                    <a:pt x="774" y="193"/>
                    <a:pt x="775" y="194"/>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8" name="Freeform 15"/>
            <p:cNvSpPr>
              <a:spLocks/>
            </p:cNvSpPr>
            <p:nvPr/>
          </p:nvSpPr>
          <p:spPr bwMode="auto">
            <a:xfrm>
              <a:off x="3829050" y="5957888"/>
              <a:ext cx="627063" cy="153988"/>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8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8"/>
                    <a:pt x="68"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16"/>
            <p:cNvSpPr>
              <a:spLocks/>
            </p:cNvSpPr>
            <p:nvPr/>
          </p:nvSpPr>
          <p:spPr bwMode="auto">
            <a:xfrm>
              <a:off x="4713288" y="5437188"/>
              <a:ext cx="627063" cy="152400"/>
            </a:xfrm>
            <a:custGeom>
              <a:avLst/>
              <a:gdLst>
                <a:gd name="T0" fmla="*/ 822 w 844"/>
                <a:gd name="T1" fmla="*/ 127 h 205"/>
                <a:gd name="T2" fmla="*/ 822 w 844"/>
                <a:gd name="T3" fmla="*/ 127 h 205"/>
                <a:gd name="T4" fmla="*/ 441 w 844"/>
                <a:gd name="T5" fmla="*/ 9 h 205"/>
                <a:gd name="T6" fmla="*/ 23 w 844"/>
                <a:gd name="T7" fmla="*/ 127 h 205"/>
                <a:gd name="T8" fmla="*/ 12 w 844"/>
                <a:gd name="T9" fmla="*/ 182 h 205"/>
                <a:gd name="T10" fmla="*/ 45 w 844"/>
                <a:gd name="T11" fmla="*/ 200 h 205"/>
                <a:gd name="T12" fmla="*/ 67 w 844"/>
                <a:gd name="T13" fmla="*/ 193 h 205"/>
                <a:gd name="T14" fmla="*/ 437 w 844"/>
                <a:gd name="T15" fmla="*/ 89 h 205"/>
                <a:gd name="T16" fmla="*/ 775 w 844"/>
                <a:gd name="T17" fmla="*/ 193 h 205"/>
                <a:gd name="T18" fmla="*/ 831 w 844"/>
                <a:gd name="T19" fmla="*/ 183 h 205"/>
                <a:gd name="T20" fmla="*/ 822 w 844"/>
                <a:gd name="T21" fmla="*/ 127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5">
                  <a:moveTo>
                    <a:pt x="822" y="127"/>
                  </a:moveTo>
                  <a:lnTo>
                    <a:pt x="822" y="127"/>
                  </a:lnTo>
                  <a:cubicBezTo>
                    <a:pt x="815" y="123"/>
                    <a:pt x="667" y="19"/>
                    <a:pt x="441" y="9"/>
                  </a:cubicBezTo>
                  <a:cubicBezTo>
                    <a:pt x="213" y="0"/>
                    <a:pt x="30" y="122"/>
                    <a:pt x="23" y="127"/>
                  </a:cubicBezTo>
                  <a:cubicBezTo>
                    <a:pt x="4" y="139"/>
                    <a:pt x="0" y="164"/>
                    <a:pt x="12" y="182"/>
                  </a:cubicBezTo>
                  <a:cubicBezTo>
                    <a:pt x="20" y="194"/>
                    <a:pt x="32" y="200"/>
                    <a:pt x="45" y="200"/>
                  </a:cubicBezTo>
                  <a:cubicBezTo>
                    <a:pt x="53" y="200"/>
                    <a:pt x="61" y="198"/>
                    <a:pt x="67" y="193"/>
                  </a:cubicBezTo>
                  <a:cubicBezTo>
                    <a:pt x="69" y="192"/>
                    <a:pt x="236" y="81"/>
                    <a:pt x="437" y="89"/>
                  </a:cubicBezTo>
                  <a:cubicBezTo>
                    <a:pt x="639" y="98"/>
                    <a:pt x="774" y="192"/>
                    <a:pt x="775" y="193"/>
                  </a:cubicBezTo>
                  <a:cubicBezTo>
                    <a:pt x="793" y="205"/>
                    <a:pt x="818" y="201"/>
                    <a:pt x="831" y="183"/>
                  </a:cubicBezTo>
                  <a:cubicBezTo>
                    <a:pt x="844" y="165"/>
                    <a:pt x="840" y="140"/>
                    <a:pt x="822" y="1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4713288" y="5716588"/>
              <a:ext cx="627063" cy="152400"/>
            </a:xfrm>
            <a:custGeom>
              <a:avLst/>
              <a:gdLst>
                <a:gd name="T0" fmla="*/ 822 w 844"/>
                <a:gd name="T1" fmla="*/ 128 h 206"/>
                <a:gd name="T2" fmla="*/ 822 w 844"/>
                <a:gd name="T3" fmla="*/ 128 h 206"/>
                <a:gd name="T4" fmla="*/ 441 w 844"/>
                <a:gd name="T5" fmla="*/ 10 h 206"/>
                <a:gd name="T6" fmla="*/ 23 w 844"/>
                <a:gd name="T7" fmla="*/ 128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8"/>
                  </a:cubicBezTo>
                  <a:cubicBezTo>
                    <a:pt x="4" y="140"/>
                    <a:pt x="0" y="165"/>
                    <a:pt x="12" y="183"/>
                  </a:cubicBezTo>
                  <a:cubicBezTo>
                    <a:pt x="20" y="195"/>
                    <a:pt x="32" y="201"/>
                    <a:pt x="45" y="201"/>
                  </a:cubicBezTo>
                  <a:cubicBezTo>
                    <a:pt x="53" y="201"/>
                    <a:pt x="61" y="199"/>
                    <a:pt x="67" y="194"/>
                  </a:cubicBezTo>
                  <a:cubicBezTo>
                    <a:pt x="69" y="193"/>
                    <a:pt x="236" y="82"/>
                    <a:pt x="437" y="90"/>
                  </a:cubicBezTo>
                  <a:cubicBezTo>
                    <a:pt x="639" y="99"/>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4713288" y="5997575"/>
              <a:ext cx="627063" cy="152400"/>
            </a:xfrm>
            <a:custGeom>
              <a:avLst/>
              <a:gdLst>
                <a:gd name="T0" fmla="*/ 822 w 844"/>
                <a:gd name="T1" fmla="*/ 128 h 206"/>
                <a:gd name="T2" fmla="*/ 822 w 844"/>
                <a:gd name="T3" fmla="*/ 128 h 206"/>
                <a:gd name="T4" fmla="*/ 441 w 844"/>
                <a:gd name="T5" fmla="*/ 10 h 206"/>
                <a:gd name="T6" fmla="*/ 23 w 844"/>
                <a:gd name="T7" fmla="*/ 127 h 206"/>
                <a:gd name="T8" fmla="*/ 12 w 844"/>
                <a:gd name="T9" fmla="*/ 183 h 206"/>
                <a:gd name="T10" fmla="*/ 45 w 844"/>
                <a:gd name="T11" fmla="*/ 201 h 206"/>
                <a:gd name="T12" fmla="*/ 67 w 844"/>
                <a:gd name="T13" fmla="*/ 194 h 206"/>
                <a:gd name="T14" fmla="*/ 437 w 844"/>
                <a:gd name="T15" fmla="*/ 90 h 206"/>
                <a:gd name="T16" fmla="*/ 775 w 844"/>
                <a:gd name="T17" fmla="*/ 193 h 206"/>
                <a:gd name="T18" fmla="*/ 831 w 844"/>
                <a:gd name="T19" fmla="*/ 184 h 206"/>
                <a:gd name="T20" fmla="*/ 822 w 844"/>
                <a:gd name="T21" fmla="*/ 1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4" h="206">
                  <a:moveTo>
                    <a:pt x="822" y="128"/>
                  </a:moveTo>
                  <a:lnTo>
                    <a:pt x="822" y="128"/>
                  </a:lnTo>
                  <a:cubicBezTo>
                    <a:pt x="815" y="124"/>
                    <a:pt x="667" y="20"/>
                    <a:pt x="441" y="10"/>
                  </a:cubicBezTo>
                  <a:cubicBezTo>
                    <a:pt x="213" y="0"/>
                    <a:pt x="30" y="122"/>
                    <a:pt x="23" y="127"/>
                  </a:cubicBezTo>
                  <a:cubicBezTo>
                    <a:pt x="4" y="140"/>
                    <a:pt x="0" y="165"/>
                    <a:pt x="12" y="183"/>
                  </a:cubicBezTo>
                  <a:cubicBezTo>
                    <a:pt x="20" y="194"/>
                    <a:pt x="32" y="201"/>
                    <a:pt x="45" y="201"/>
                  </a:cubicBezTo>
                  <a:cubicBezTo>
                    <a:pt x="53" y="201"/>
                    <a:pt x="61" y="198"/>
                    <a:pt x="67" y="194"/>
                  </a:cubicBezTo>
                  <a:cubicBezTo>
                    <a:pt x="69" y="193"/>
                    <a:pt x="236" y="82"/>
                    <a:pt x="437" y="90"/>
                  </a:cubicBezTo>
                  <a:cubicBezTo>
                    <a:pt x="639" y="98"/>
                    <a:pt x="774" y="192"/>
                    <a:pt x="775" y="193"/>
                  </a:cubicBezTo>
                  <a:cubicBezTo>
                    <a:pt x="793" y="206"/>
                    <a:pt x="818" y="202"/>
                    <a:pt x="831" y="184"/>
                  </a:cubicBezTo>
                  <a:cubicBezTo>
                    <a:pt x="844" y="166"/>
                    <a:pt x="840" y="141"/>
                    <a:pt x="822" y="1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93" name="文本占位符 92"/>
          <p:cNvSpPr>
            <a:spLocks noGrp="1"/>
          </p:cNvSpPr>
          <p:nvPr>
            <p:ph type="body" sz="quarter" idx="10"/>
          </p:nvPr>
        </p:nvSpPr>
        <p:spPr>
          <a:xfrm>
            <a:off x="-133734" y="202208"/>
            <a:ext cx="2104421" cy="721395"/>
          </a:xfrm>
        </p:spPr>
        <p:txBody>
          <a:bodyPr/>
          <a:lstStyle/>
          <a:p>
            <a:r>
              <a:rPr kumimoji="1" lang="en-US" altLang="zh-CN" dirty="0"/>
              <a:t> </a:t>
            </a:r>
            <a:r>
              <a:rPr kumimoji="1" lang="en-US" altLang="zh-CN" dirty="0">
                <a:solidFill>
                  <a:schemeClr val="accent3">
                    <a:lumMod val="60000"/>
                    <a:lumOff val="40000"/>
                  </a:schemeClr>
                </a:solidFill>
              </a:rPr>
              <a:t>03  </a:t>
            </a:r>
            <a:r>
              <a:rPr kumimoji="1" lang="zh-CN" altLang="en-US" dirty="0">
                <a:solidFill>
                  <a:schemeClr val="accent3">
                    <a:lumMod val="60000"/>
                    <a:lumOff val="40000"/>
                  </a:schemeClr>
                </a:solidFill>
              </a:rPr>
              <a:t> 架构</a:t>
            </a:r>
          </a:p>
        </p:txBody>
      </p:sp>
      <p:sp>
        <p:nvSpPr>
          <p:cNvPr id="11" name="文本框 10">
            <a:extLst>
              <a:ext uri="{FF2B5EF4-FFF2-40B4-BE49-F238E27FC236}">
                <a16:creationId xmlns:a16="http://schemas.microsoft.com/office/drawing/2014/main" id="{6A105B45-0CFC-434C-B77D-FBCDAB179A2B}"/>
              </a:ext>
            </a:extLst>
          </p:cNvPr>
          <p:cNvSpPr txBox="1"/>
          <p:nvPr/>
        </p:nvSpPr>
        <p:spPr>
          <a:xfrm>
            <a:off x="9252155" y="2212257"/>
            <a:ext cx="2773014" cy="553998"/>
          </a:xfrm>
          <a:prstGeom prst="rect">
            <a:avLst/>
          </a:prstGeom>
          <a:noFill/>
        </p:spPr>
        <p:txBody>
          <a:bodyPr wrap="square" rtlCol="0">
            <a:spAutoFit/>
          </a:bodyPr>
          <a:lstStyle/>
          <a:p>
            <a:br>
              <a:rPr lang="zh-CN" altLang="en-US" dirty="0"/>
            </a:b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2" name="文本框 1">
            <a:extLst>
              <a:ext uri="{FF2B5EF4-FFF2-40B4-BE49-F238E27FC236}">
                <a16:creationId xmlns:a16="http://schemas.microsoft.com/office/drawing/2014/main" id="{6A33C350-59D8-4120-9EB8-33AAC6C875FD}"/>
              </a:ext>
            </a:extLst>
          </p:cNvPr>
          <p:cNvSpPr txBox="1"/>
          <p:nvPr/>
        </p:nvSpPr>
        <p:spPr>
          <a:xfrm>
            <a:off x="1246262" y="2007475"/>
            <a:ext cx="5063613" cy="3046988"/>
          </a:xfrm>
          <a:prstGeom prst="rect">
            <a:avLst/>
          </a:prstGeom>
          <a:noFill/>
        </p:spPr>
        <p:txBody>
          <a:bodyPr wrap="square" rtlCol="0">
            <a:spAutoFit/>
          </a:bodyPr>
          <a:lstStyle/>
          <a:p>
            <a:r>
              <a:rPr lang="zh-CN" altLang="en-US" dirty="0"/>
              <a:t>以一个交易的例子来说明这模型所起的作用，假如说，我们有三个角色，</a:t>
            </a:r>
            <a:br>
              <a:rPr lang="zh-CN" altLang="en-US" dirty="0"/>
            </a:br>
            <a:r>
              <a:rPr lang="en-US" altLang="zh-CN" dirty="0"/>
              <a:t>A</a:t>
            </a:r>
            <a:r>
              <a:rPr lang="zh-CN" altLang="en-US" dirty="0"/>
              <a:t>有</a:t>
            </a:r>
            <a:r>
              <a:rPr lang="en-US" altLang="zh-CN" dirty="0"/>
              <a:t>100btc</a:t>
            </a:r>
            <a:r>
              <a:rPr lang="zh-CN" altLang="en-US" dirty="0"/>
              <a:t>，</a:t>
            </a:r>
            <a:r>
              <a:rPr lang="en-US" altLang="zh-CN" dirty="0"/>
              <a:t>B</a:t>
            </a:r>
            <a:r>
              <a:rPr lang="zh-CN" altLang="en-US" dirty="0"/>
              <a:t>有</a:t>
            </a:r>
            <a:r>
              <a:rPr lang="en-US" altLang="zh-CN" dirty="0"/>
              <a:t>0btc</a:t>
            </a:r>
            <a:r>
              <a:rPr lang="zh-CN" altLang="en-US" dirty="0"/>
              <a:t>，</a:t>
            </a:r>
            <a:r>
              <a:rPr lang="en-US" altLang="zh-CN" dirty="0"/>
              <a:t>c</a:t>
            </a:r>
            <a:r>
              <a:rPr lang="zh-CN" altLang="en-US" dirty="0"/>
              <a:t>是矿工，现在</a:t>
            </a:r>
            <a:r>
              <a:rPr lang="en-US" altLang="zh-CN" dirty="0"/>
              <a:t>A</a:t>
            </a:r>
            <a:r>
              <a:rPr lang="zh-CN" altLang="en-US" dirty="0"/>
              <a:t>给</a:t>
            </a:r>
            <a:r>
              <a:rPr lang="en-US" altLang="zh-CN" dirty="0"/>
              <a:t>B</a:t>
            </a:r>
            <a:r>
              <a:rPr lang="zh-CN" altLang="en-US" dirty="0"/>
              <a:t>转</a:t>
            </a:r>
            <a:r>
              <a:rPr lang="en-US" altLang="zh-CN" dirty="0"/>
              <a:t>10</a:t>
            </a:r>
            <a:r>
              <a:rPr lang="zh-CN" altLang="en-US" dirty="0"/>
              <a:t>个</a:t>
            </a:r>
            <a:r>
              <a:rPr lang="en-US" altLang="zh-CN" dirty="0" err="1"/>
              <a:t>btc</a:t>
            </a:r>
            <a:r>
              <a:rPr lang="zh-CN" altLang="en-US" dirty="0"/>
              <a:t>，</a:t>
            </a:r>
            <a:br>
              <a:rPr lang="zh-CN" altLang="en-US" dirty="0"/>
            </a:br>
            <a:r>
              <a:rPr lang="en-US" altLang="zh-CN" dirty="0"/>
              <a:t>1</a:t>
            </a:r>
            <a:r>
              <a:rPr lang="zh-CN" altLang="en-US" dirty="0"/>
              <a:t>、</a:t>
            </a:r>
            <a:r>
              <a:rPr lang="en-US" altLang="zh-CN" dirty="0"/>
              <a:t>A-&gt;B</a:t>
            </a:r>
            <a:r>
              <a:rPr lang="zh-CN" altLang="en-US" dirty="0"/>
              <a:t>转账</a:t>
            </a:r>
            <a:r>
              <a:rPr lang="en-US" altLang="zh-CN" dirty="0"/>
              <a:t>10</a:t>
            </a:r>
            <a:r>
              <a:rPr lang="zh-CN" altLang="en-US" dirty="0"/>
              <a:t>比特币，数据层</a:t>
            </a:r>
            <a:br>
              <a:rPr lang="zh-CN" altLang="en-US" dirty="0"/>
            </a:br>
            <a:r>
              <a:rPr lang="en-US" altLang="zh-CN" dirty="0"/>
              <a:t>2</a:t>
            </a:r>
            <a:r>
              <a:rPr lang="zh-CN" altLang="en-US" dirty="0"/>
              <a:t>、转账交易要确认，需要广播出去，网络层</a:t>
            </a:r>
            <a:br>
              <a:rPr lang="zh-CN" altLang="en-US" dirty="0"/>
            </a:br>
            <a:r>
              <a:rPr lang="en-US" altLang="zh-CN" dirty="0"/>
              <a:t>3</a:t>
            </a:r>
            <a:r>
              <a:rPr lang="zh-CN" altLang="en-US" dirty="0"/>
              <a:t>、把交易打包到区块形成新的区块，并且加入到区块链，共识层</a:t>
            </a:r>
            <a:br>
              <a:rPr lang="zh-CN" altLang="en-US" dirty="0"/>
            </a:br>
            <a:r>
              <a:rPr lang="en-US" altLang="zh-CN" dirty="0"/>
              <a:t>4</a:t>
            </a:r>
            <a:r>
              <a:rPr lang="zh-CN" altLang="en-US" dirty="0"/>
              <a:t>、第三步的奖励，激励层</a:t>
            </a:r>
            <a:br>
              <a:rPr lang="zh-CN" altLang="en-US" dirty="0"/>
            </a:br>
            <a:r>
              <a:rPr lang="en-US" altLang="zh-CN" dirty="0"/>
              <a:t>5</a:t>
            </a:r>
            <a:r>
              <a:rPr lang="zh-CN" altLang="en-US" dirty="0"/>
              <a:t>、钱包，应用层</a:t>
            </a:r>
          </a:p>
          <a:p>
            <a:endParaRPr lang="zh-CN" altLang="en-US" sz="1200" kern="0" dirty="0">
              <a:latin typeface="微软雅黑" panose="020B0503020204020204" pitchFamily="34" charset="-122"/>
              <a:ea typeface="微软雅黑" panose="020B0503020204020204" pitchFamily="34" charset="-122"/>
              <a:cs typeface="+mn-ea"/>
              <a:sym typeface="+mn-lt"/>
            </a:endParaRPr>
          </a:p>
        </p:txBody>
      </p:sp>
      <p:pic>
        <p:nvPicPr>
          <p:cNvPr id="5" name="图片 4">
            <a:extLst>
              <a:ext uri="{FF2B5EF4-FFF2-40B4-BE49-F238E27FC236}">
                <a16:creationId xmlns:a16="http://schemas.microsoft.com/office/drawing/2014/main" id="{6DFE992A-0318-456C-A9BF-964B8AA7AB16}"/>
              </a:ext>
            </a:extLst>
          </p:cNvPr>
          <p:cNvPicPr>
            <a:picLocks noChangeAspect="1"/>
          </p:cNvPicPr>
          <p:nvPr/>
        </p:nvPicPr>
        <p:blipFill>
          <a:blip r:embed="rId3"/>
          <a:stretch>
            <a:fillRect/>
          </a:stretch>
        </p:blipFill>
        <p:spPr>
          <a:xfrm>
            <a:off x="6164826" y="1408470"/>
            <a:ext cx="6027174" cy="4323735"/>
          </a:xfrm>
          <a:prstGeom prst="rect">
            <a:avLst/>
          </a:prstGeom>
        </p:spPr>
      </p:pic>
    </p:spTree>
    <p:extLst>
      <p:ext uri="{BB962C8B-B14F-4D97-AF65-F5344CB8AC3E}">
        <p14:creationId xmlns:p14="http://schemas.microsoft.com/office/powerpoint/2010/main" val="851601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04</a:t>
            </a:r>
            <a:endParaRPr kumimoji="1" lang="zh-CN" altLang="en-US" dirty="0"/>
          </a:p>
        </p:txBody>
      </p:sp>
      <p:sp>
        <p:nvSpPr>
          <p:cNvPr id="3" name="文本占位符 2"/>
          <p:cNvSpPr>
            <a:spLocks noGrp="1"/>
          </p:cNvSpPr>
          <p:nvPr>
            <p:ph type="body" sz="quarter" idx="16"/>
          </p:nvPr>
        </p:nvSpPr>
        <p:spPr/>
        <p:txBody>
          <a:bodyPr/>
          <a:lstStyle/>
          <a:p>
            <a:r>
              <a:rPr kumimoji="1" lang="zh-CN" altLang="en-US" dirty="0"/>
              <a:t>应用场景</a:t>
            </a:r>
          </a:p>
        </p:txBody>
      </p:sp>
    </p:spTree>
    <p:extLst>
      <p:ext uri="{BB962C8B-B14F-4D97-AF65-F5344CB8AC3E}">
        <p14:creationId xmlns:p14="http://schemas.microsoft.com/office/powerpoint/2010/main" val="653468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a:t>
            </a:r>
            <a:r>
              <a:rPr kumimoji="1" lang="zh-CN" altLang="en-US" dirty="0"/>
              <a:t> 应用场景</a:t>
            </a:r>
          </a:p>
        </p:txBody>
      </p:sp>
      <p:sp>
        <p:nvSpPr>
          <p:cNvPr id="5" name="矩形 4">
            <a:extLst>
              <a:ext uri="{FF2B5EF4-FFF2-40B4-BE49-F238E27FC236}">
                <a16:creationId xmlns:a16="http://schemas.microsoft.com/office/drawing/2014/main" id="{DB8F4E1F-7698-4BE4-AE5D-CDCA3E46C171}"/>
              </a:ext>
            </a:extLst>
          </p:cNvPr>
          <p:cNvSpPr/>
          <p:nvPr/>
        </p:nvSpPr>
        <p:spPr>
          <a:xfrm>
            <a:off x="756947" y="2768995"/>
            <a:ext cx="6096000" cy="1477328"/>
          </a:xfrm>
          <a:prstGeom prst="rect">
            <a:avLst/>
          </a:prstGeom>
        </p:spPr>
        <p:txBody>
          <a:bodyPr>
            <a:spAutoFit/>
          </a:bodyPr>
          <a:lstStyle/>
          <a:p>
            <a:r>
              <a:rPr lang="zh-CN" altLang="zh-CN" dirty="0">
                <a:ea typeface="等线" panose="02010600030101010101" pitchFamily="2" charset="-122"/>
                <a:cs typeface="Times New Roman" panose="02020603050405020304" pitchFamily="18" charset="0"/>
              </a:rPr>
              <a:t>目前，区块链的应用已从单一的数字货币应用，例如比特币，延伸到经济社会的各个领域，其应用的场景如下图所示。考虑到各个行业应用的可行性、成熟度和重要性，下图列举了金融服务、供应链管理、文化娱乐、智能制造、社会公益、教育就业等</a:t>
            </a:r>
            <a:r>
              <a:rPr lang="en-US" altLang="zh-CN" dirty="0">
                <a:ea typeface="等线" panose="02010600030101010101" pitchFamily="2" charset="-122"/>
                <a:cs typeface="Times New Roman" panose="02020603050405020304" pitchFamily="18" charset="0"/>
              </a:rPr>
              <a:t>6</a:t>
            </a:r>
            <a:r>
              <a:rPr lang="zh-CN" altLang="zh-CN" dirty="0">
                <a:ea typeface="等线" panose="02010600030101010101" pitchFamily="2" charset="-122"/>
                <a:cs typeface="Times New Roman" panose="02020603050405020304" pitchFamily="18" charset="0"/>
              </a:rPr>
              <a:t>个行业的应用场景作为代表。</a:t>
            </a:r>
            <a:endParaRPr lang="zh-CN" altLang="en-US" dirty="0"/>
          </a:p>
        </p:txBody>
      </p:sp>
      <p:pic>
        <p:nvPicPr>
          <p:cNvPr id="14" name="图片 13" descr="区块链技术的实际应用场景有哪些">
            <a:extLst>
              <a:ext uri="{FF2B5EF4-FFF2-40B4-BE49-F238E27FC236}">
                <a16:creationId xmlns:a16="http://schemas.microsoft.com/office/drawing/2014/main" id="{57F4BBCB-8977-4D06-9AFE-3A003B55F4A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921910" y="1959068"/>
            <a:ext cx="5134753" cy="3372485"/>
          </a:xfrm>
          <a:prstGeom prst="rect">
            <a:avLst/>
          </a:prstGeom>
          <a:noFill/>
          <a:ln>
            <a:noFill/>
          </a:ln>
        </p:spPr>
      </p:pic>
    </p:spTree>
    <p:extLst>
      <p:ext uri="{BB962C8B-B14F-4D97-AF65-F5344CB8AC3E}">
        <p14:creationId xmlns:p14="http://schemas.microsoft.com/office/powerpoint/2010/main" val="1782436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a:t>
            </a:r>
            <a:r>
              <a:rPr kumimoji="1" lang="zh-CN" altLang="en-US" dirty="0"/>
              <a:t> 应用场景</a:t>
            </a:r>
          </a:p>
        </p:txBody>
      </p:sp>
      <p:sp>
        <p:nvSpPr>
          <p:cNvPr id="3" name="矩形 2">
            <a:extLst>
              <a:ext uri="{FF2B5EF4-FFF2-40B4-BE49-F238E27FC236}">
                <a16:creationId xmlns:a16="http://schemas.microsoft.com/office/drawing/2014/main" id="{41A9B856-E875-436D-A55F-021D5EB7481C}"/>
              </a:ext>
            </a:extLst>
          </p:cNvPr>
          <p:cNvSpPr/>
          <p:nvPr/>
        </p:nvSpPr>
        <p:spPr>
          <a:xfrm>
            <a:off x="953729" y="2225817"/>
            <a:ext cx="6096000" cy="1200329"/>
          </a:xfrm>
          <a:prstGeom prst="rect">
            <a:avLst/>
          </a:prstGeom>
        </p:spPr>
        <p:txBody>
          <a:bodyPr>
            <a:spAutoFit/>
          </a:bodyPr>
          <a:lstStyle/>
          <a:p>
            <a:r>
              <a:rPr lang="zh-CN" altLang="zh-CN" b="1" dirty="0">
                <a:ea typeface="等线" panose="02010600030101010101" pitchFamily="2" charset="-122"/>
                <a:cs typeface="Times New Roman" panose="02020603050405020304" pitchFamily="18" charset="0"/>
              </a:rPr>
              <a:t>在</a:t>
            </a:r>
            <a:r>
              <a:rPr lang="zh-CN" altLang="en-US" b="1" dirty="0">
                <a:ea typeface="等线" panose="02010600030101010101" pitchFamily="2" charset="-122"/>
                <a:cs typeface="Times New Roman" panose="02020603050405020304" pitchFamily="18" charset="0"/>
              </a:rPr>
              <a:t>金融服务</a:t>
            </a:r>
            <a:r>
              <a:rPr lang="zh-CN" altLang="zh-CN" b="1" dirty="0">
                <a:ea typeface="等线" panose="02010600030101010101" pitchFamily="2" charset="-122"/>
                <a:cs typeface="Times New Roman" panose="02020603050405020304" pitchFamily="18" charset="0"/>
              </a:rPr>
              <a:t>领域</a:t>
            </a:r>
            <a:r>
              <a:rPr lang="zh-CN" altLang="en-US" b="1" dirty="0">
                <a:ea typeface="等线" panose="02010600030101010101" pitchFamily="2" charset="-122"/>
                <a:cs typeface="Times New Roman" panose="02020603050405020304" pitchFamily="18" charset="0"/>
              </a:rPr>
              <a:t>：</a:t>
            </a:r>
            <a:r>
              <a:rPr lang="zh-CN" altLang="zh-CN" dirty="0">
                <a:ea typeface="等线" panose="02010600030101010101" pitchFamily="2" charset="-122"/>
                <a:cs typeface="Times New Roman" panose="02020603050405020304" pitchFamily="18" charset="0"/>
              </a:rPr>
              <a:t>区块链技术的应用有助于降低金融机构间的对账成本及争议解决的成本，从而显著提高支付业务的处理速度及效率，这一点在跨境支付领域的作用尤其明显。</a:t>
            </a:r>
            <a:endParaRPr lang="zh-CN" altLang="en-US" dirty="0"/>
          </a:p>
        </p:txBody>
      </p:sp>
      <p:sp>
        <p:nvSpPr>
          <p:cNvPr id="4" name="矩形 3">
            <a:extLst>
              <a:ext uri="{FF2B5EF4-FFF2-40B4-BE49-F238E27FC236}">
                <a16:creationId xmlns:a16="http://schemas.microsoft.com/office/drawing/2014/main" id="{136026E5-4EB2-4BA2-8105-18E0903E7D44}"/>
              </a:ext>
            </a:extLst>
          </p:cNvPr>
          <p:cNvSpPr/>
          <p:nvPr/>
        </p:nvSpPr>
        <p:spPr>
          <a:xfrm>
            <a:off x="953729" y="3604736"/>
            <a:ext cx="6096000" cy="1200329"/>
          </a:xfrm>
          <a:prstGeom prst="rect">
            <a:avLst/>
          </a:prstGeom>
        </p:spPr>
        <p:txBody>
          <a:bodyPr>
            <a:spAutoFit/>
          </a:bodyPr>
          <a:lstStyle/>
          <a:p>
            <a:r>
              <a:rPr lang="zh-CN" altLang="zh-CN" b="1" dirty="0">
                <a:ea typeface="等线" panose="02010600030101010101" pitchFamily="2" charset="-122"/>
                <a:cs typeface="Times New Roman" panose="02020603050405020304" pitchFamily="18" charset="0"/>
              </a:rPr>
              <a:t>在公共服务领域：</a:t>
            </a:r>
            <a:r>
              <a:rPr lang="zh-CN" altLang="zh-CN" dirty="0">
                <a:ea typeface="等线" panose="02010600030101010101" pitchFamily="2" charset="-122"/>
                <a:cs typeface="Times New Roman" panose="02020603050405020304" pitchFamily="18" charset="0"/>
              </a:rPr>
              <a:t>区块链技术建立不可更改的数字化证明，提高公共服务领域的水平。公共服务是检测一个国家的文明程度高低的因素之一，公共服务的供给给社会、经济、政治、文化的发展过程产生重要的影响。</a:t>
            </a:r>
            <a:endParaRPr lang="zh-CN" altLang="en-US" dirty="0">
              <a:ea typeface="等线" panose="02010600030101010101" pitchFamily="2" charset="-122"/>
              <a:cs typeface="Times New Roman" panose="02020603050405020304" pitchFamily="18" charset="0"/>
            </a:endParaRPr>
          </a:p>
        </p:txBody>
      </p:sp>
      <p:pic>
        <p:nvPicPr>
          <p:cNvPr id="7" name="图片 6">
            <a:extLst>
              <a:ext uri="{FF2B5EF4-FFF2-40B4-BE49-F238E27FC236}">
                <a16:creationId xmlns:a16="http://schemas.microsoft.com/office/drawing/2014/main" id="{18CC7DF2-0A70-4B75-8203-BC15DF63F68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917690" y="2092068"/>
            <a:ext cx="5274310" cy="3165475"/>
          </a:xfrm>
          <a:prstGeom prst="rect">
            <a:avLst/>
          </a:prstGeom>
          <a:noFill/>
          <a:ln>
            <a:noFill/>
          </a:ln>
        </p:spPr>
      </p:pic>
    </p:spTree>
    <p:extLst>
      <p:ext uri="{BB962C8B-B14F-4D97-AF65-F5344CB8AC3E}">
        <p14:creationId xmlns:p14="http://schemas.microsoft.com/office/powerpoint/2010/main" val="411644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05</a:t>
            </a:r>
            <a:endParaRPr kumimoji="1" lang="zh-CN" altLang="en-US" dirty="0"/>
          </a:p>
        </p:txBody>
      </p:sp>
      <p:sp>
        <p:nvSpPr>
          <p:cNvPr id="3" name="文本占位符 2"/>
          <p:cNvSpPr>
            <a:spLocks noGrp="1"/>
          </p:cNvSpPr>
          <p:nvPr>
            <p:ph type="body" sz="quarter" idx="16"/>
          </p:nvPr>
        </p:nvSpPr>
        <p:spPr>
          <a:xfrm>
            <a:off x="3162598" y="3037839"/>
            <a:ext cx="5866804" cy="825190"/>
          </a:xfrm>
        </p:spPr>
        <p:txBody>
          <a:bodyPr/>
          <a:lstStyle/>
          <a:p>
            <a:r>
              <a:rPr lang="zh-CN" altLang="en-US" dirty="0"/>
              <a:t>区块链和软件工程</a:t>
            </a:r>
            <a:endParaRPr kumimoji="1" lang="zh-CN" altLang="en-US" dirty="0"/>
          </a:p>
        </p:txBody>
      </p:sp>
    </p:spTree>
    <p:extLst>
      <p:ext uri="{BB962C8B-B14F-4D97-AF65-F5344CB8AC3E}">
        <p14:creationId xmlns:p14="http://schemas.microsoft.com/office/powerpoint/2010/main" val="1543755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05 </a:t>
            </a:r>
            <a:r>
              <a:rPr kumimoji="1" lang="zh-CN" altLang="en-US" dirty="0"/>
              <a:t>区块链和软件工程</a:t>
            </a:r>
          </a:p>
        </p:txBody>
      </p:sp>
      <p:pic>
        <p:nvPicPr>
          <p:cNvPr id="9" name="图片 8">
            <a:extLst>
              <a:ext uri="{FF2B5EF4-FFF2-40B4-BE49-F238E27FC236}">
                <a16:creationId xmlns:a16="http://schemas.microsoft.com/office/drawing/2014/main" id="{D5EDCA01-C641-4869-A47A-5D49201A53D4}"/>
              </a:ext>
            </a:extLst>
          </p:cNvPr>
          <p:cNvPicPr>
            <a:picLocks noChangeAspect="1"/>
          </p:cNvPicPr>
          <p:nvPr/>
        </p:nvPicPr>
        <p:blipFill>
          <a:blip r:embed="rId3"/>
          <a:stretch>
            <a:fillRect/>
          </a:stretch>
        </p:blipFill>
        <p:spPr>
          <a:xfrm>
            <a:off x="286799" y="1731564"/>
            <a:ext cx="6603770" cy="4520891"/>
          </a:xfrm>
          <a:prstGeom prst="rect">
            <a:avLst/>
          </a:prstGeom>
        </p:spPr>
      </p:pic>
      <p:sp>
        <p:nvSpPr>
          <p:cNvPr id="10" name="矩形 9">
            <a:extLst>
              <a:ext uri="{FF2B5EF4-FFF2-40B4-BE49-F238E27FC236}">
                <a16:creationId xmlns:a16="http://schemas.microsoft.com/office/drawing/2014/main" id="{7D206A17-EC03-4CDB-B280-DD03B5D1926B}"/>
              </a:ext>
            </a:extLst>
          </p:cNvPr>
          <p:cNvSpPr/>
          <p:nvPr/>
        </p:nvSpPr>
        <p:spPr>
          <a:xfrm>
            <a:off x="7144545" y="2531617"/>
            <a:ext cx="4760656" cy="2585323"/>
          </a:xfrm>
          <a:prstGeom prst="rect">
            <a:avLst/>
          </a:prstGeom>
        </p:spPr>
        <p:txBody>
          <a:bodyPr wrap="square">
            <a:spAutoFit/>
          </a:bodyPr>
          <a:lstStyle/>
          <a:p>
            <a:r>
              <a:rPr lang="zh-CN" altLang="en-US" dirty="0">
                <a:solidFill>
                  <a:srgbClr val="333333"/>
                </a:solidFill>
                <a:latin typeface="Microsoft yahei" panose="020B0503020204020204" pitchFamily="34" charset="-122"/>
                <a:ea typeface="Microsoft yahei" panose="020B0503020204020204" pitchFamily="34" charset="-122"/>
              </a:rPr>
              <a:t>招聘网站</a:t>
            </a:r>
            <a:r>
              <a:rPr lang="en-US" altLang="zh-CN" dirty="0">
                <a:solidFill>
                  <a:srgbClr val="333333"/>
                </a:solidFill>
                <a:latin typeface="Microsoft yahei" panose="020B0503020204020204" pitchFamily="34" charset="-122"/>
                <a:ea typeface="Microsoft yahei" panose="020B0503020204020204" pitchFamily="34" charset="-122"/>
              </a:rPr>
              <a:t>Hired</a:t>
            </a:r>
            <a:r>
              <a:rPr lang="zh-CN" altLang="en-US" dirty="0">
                <a:solidFill>
                  <a:srgbClr val="333333"/>
                </a:solidFill>
                <a:latin typeface="Microsoft yahei" panose="020B0503020204020204" pitchFamily="34" charset="-122"/>
                <a:ea typeface="Microsoft yahei" panose="020B0503020204020204" pitchFamily="34" charset="-122"/>
              </a:rPr>
              <a:t>的一份新报告显示，在过去的一年中，对拥有区块链开发技能的软件工程师的需求增加了</a:t>
            </a:r>
            <a:r>
              <a:rPr lang="en-US" altLang="zh-CN" dirty="0">
                <a:solidFill>
                  <a:srgbClr val="333333"/>
                </a:solidFill>
                <a:latin typeface="Microsoft yahei" panose="020B0503020204020204" pitchFamily="34" charset="-122"/>
                <a:ea typeface="Microsoft yahei" panose="020B0503020204020204" pitchFamily="34" charset="-122"/>
              </a:rPr>
              <a:t>517%</a:t>
            </a:r>
            <a:r>
              <a:rPr lang="zh-CN" altLang="en-US" dirty="0">
                <a:solidFill>
                  <a:srgbClr val="333333"/>
                </a:solidFill>
                <a:latin typeface="Microsoft yahei" panose="020B0503020204020204" pitchFamily="34" charset="-122"/>
                <a:ea typeface="Microsoft yahei" panose="020B0503020204020204" pitchFamily="34" charset="-122"/>
              </a:rPr>
              <a:t>。</a:t>
            </a:r>
          </a:p>
          <a:p>
            <a:endParaRPr lang="en-US" altLang="zh-CN" dirty="0">
              <a:solidFill>
                <a:srgbClr val="333333"/>
              </a:solidFill>
              <a:latin typeface="Microsoft yahei" panose="020B0503020204020204" pitchFamily="34" charset="-122"/>
              <a:ea typeface="Microsoft yahei" panose="020B0503020204020204" pitchFamily="34" charset="-122"/>
            </a:endParaRPr>
          </a:p>
          <a:p>
            <a:r>
              <a:rPr lang="en-US" altLang="zh-CN" dirty="0">
                <a:solidFill>
                  <a:srgbClr val="333333"/>
                </a:solidFill>
                <a:latin typeface="Microsoft yahei" panose="020B0503020204020204" pitchFamily="34" charset="-122"/>
                <a:ea typeface="Microsoft yahei" panose="020B0503020204020204" pitchFamily="34" charset="-122"/>
              </a:rPr>
              <a:t>Hired</a:t>
            </a:r>
            <a:r>
              <a:rPr lang="zh-CN" altLang="en-US" dirty="0">
                <a:solidFill>
                  <a:srgbClr val="333333"/>
                </a:solidFill>
                <a:latin typeface="Microsoft yahei" panose="020B0503020204020204" pitchFamily="34" charset="-122"/>
                <a:ea typeface="Microsoft yahei" panose="020B0503020204020204" pitchFamily="34" charset="-122"/>
              </a:rPr>
              <a:t>首次对软件工程职位进行了分析，发现几乎在全球所有地区，区块链开发技能都排在前三名。排在区块链工程师之后的是安全工程师和嵌入式工程师，分别同比增长</a:t>
            </a:r>
            <a:r>
              <a:rPr lang="en-US" altLang="zh-CN" dirty="0">
                <a:solidFill>
                  <a:srgbClr val="333333"/>
                </a:solidFill>
                <a:latin typeface="Microsoft yahei" panose="020B0503020204020204" pitchFamily="34" charset="-122"/>
                <a:ea typeface="Microsoft yahei" panose="020B0503020204020204" pitchFamily="34" charset="-122"/>
              </a:rPr>
              <a:t>132%</a:t>
            </a:r>
            <a:r>
              <a:rPr lang="zh-CN" altLang="en-US" dirty="0">
                <a:solidFill>
                  <a:srgbClr val="333333"/>
                </a:solidFill>
                <a:latin typeface="Microsoft yahei" panose="020B0503020204020204" pitchFamily="34" charset="-122"/>
                <a:ea typeface="Microsoft yahei" panose="020B0503020204020204" pitchFamily="34" charset="-122"/>
              </a:rPr>
              <a:t>和</a:t>
            </a:r>
            <a:r>
              <a:rPr lang="en-US" altLang="zh-CN" dirty="0">
                <a:solidFill>
                  <a:srgbClr val="333333"/>
                </a:solidFill>
                <a:latin typeface="Microsoft yahei" panose="020B0503020204020204" pitchFamily="34" charset="-122"/>
                <a:ea typeface="Microsoft yahei" panose="020B0503020204020204" pitchFamily="34" charset="-122"/>
              </a:rPr>
              <a:t>76%</a:t>
            </a:r>
            <a:r>
              <a:rPr lang="zh-CN" altLang="en-US" dirty="0">
                <a:solidFill>
                  <a:srgbClr val="333333"/>
                </a:solidFill>
                <a:latin typeface="Microsoft yahei" panose="020B0503020204020204" pitchFamily="34" charset="-122"/>
                <a:ea typeface="Microsoft yahei" panose="020B0503020204020204" pitchFamily="34" charset="-122"/>
              </a:rPr>
              <a:t>。</a:t>
            </a:r>
            <a:endParaRPr lang="zh-CN" altLang="en-US" b="0" i="0" dirty="0">
              <a:solidFill>
                <a:srgbClr val="333333"/>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130698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4305761" y="2908119"/>
            <a:ext cx="3580478" cy="1041761"/>
          </a:xfrm>
        </p:spPr>
        <p:txBody>
          <a:bodyPr/>
          <a:lstStyle/>
          <a:p>
            <a:r>
              <a:rPr kumimoji="1" lang="en-US" altLang="zh-CN" dirty="0"/>
              <a:t>THANKS !</a:t>
            </a:r>
            <a:endParaRPr kumimoji="1" lang="zh-CN" altLang="en-US" dirty="0"/>
          </a:p>
        </p:txBody>
      </p:sp>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p:txBody>
          <a:bodyPr/>
          <a:lstStyle/>
          <a:p>
            <a:r>
              <a:rPr kumimoji="1" lang="en-US" altLang="zh-CN" dirty="0"/>
              <a:t>01</a:t>
            </a:r>
            <a:endParaRPr kumimoji="1" lang="zh-CN" altLang="en-US" dirty="0"/>
          </a:p>
        </p:txBody>
      </p:sp>
      <p:sp>
        <p:nvSpPr>
          <p:cNvPr id="5" name="文本占位符 4"/>
          <p:cNvSpPr>
            <a:spLocks noGrp="1"/>
          </p:cNvSpPr>
          <p:nvPr>
            <p:ph type="body" sz="quarter" idx="16"/>
          </p:nvPr>
        </p:nvSpPr>
        <p:spPr/>
        <p:txBody>
          <a:bodyPr/>
          <a:lstStyle/>
          <a:p>
            <a:r>
              <a:rPr kumimoji="1" lang="zh-CN" altLang="en-US" dirty="0"/>
              <a:t>区块链概述</a:t>
            </a:r>
          </a:p>
        </p:txBody>
      </p:sp>
      <p:sp>
        <p:nvSpPr>
          <p:cNvPr id="6" name="文本占位符 5"/>
          <p:cNvSpPr>
            <a:spLocks noGrp="1"/>
          </p:cNvSpPr>
          <p:nvPr>
            <p:ph type="body" sz="quarter" idx="17"/>
          </p:nvPr>
        </p:nvSpPr>
        <p:spPr/>
        <p:txBody>
          <a:bodyPr/>
          <a:lstStyle/>
          <a:p>
            <a:r>
              <a:rPr kumimoji="1" lang="en-US" altLang="zh-CN" dirty="0"/>
              <a:t>02</a:t>
            </a:r>
            <a:endParaRPr kumimoji="1" lang="zh-CN" altLang="en-US" dirty="0"/>
          </a:p>
        </p:txBody>
      </p:sp>
      <p:sp>
        <p:nvSpPr>
          <p:cNvPr id="7" name="文本占位符 6"/>
          <p:cNvSpPr>
            <a:spLocks noGrp="1"/>
          </p:cNvSpPr>
          <p:nvPr>
            <p:ph type="body" sz="quarter" idx="18"/>
          </p:nvPr>
        </p:nvSpPr>
        <p:spPr>
          <a:xfrm>
            <a:off x="8151664" y="2100434"/>
            <a:ext cx="3253563" cy="634634"/>
          </a:xfrm>
        </p:spPr>
        <p:txBody>
          <a:bodyPr/>
          <a:lstStyle/>
          <a:p>
            <a:r>
              <a:rPr kumimoji="1" lang="zh-CN" altLang="en-US" dirty="0"/>
              <a:t>区块链发展</a:t>
            </a:r>
          </a:p>
        </p:txBody>
      </p:sp>
      <p:sp>
        <p:nvSpPr>
          <p:cNvPr id="8" name="文本占位符 7"/>
          <p:cNvSpPr>
            <a:spLocks noGrp="1"/>
          </p:cNvSpPr>
          <p:nvPr>
            <p:ph type="body" sz="quarter" idx="19"/>
          </p:nvPr>
        </p:nvSpPr>
        <p:spPr/>
        <p:txBody>
          <a:bodyPr/>
          <a:lstStyle/>
          <a:p>
            <a:r>
              <a:rPr kumimoji="1" lang="en-US" altLang="zh-CN" dirty="0"/>
              <a:t>03</a:t>
            </a:r>
            <a:endParaRPr kumimoji="1" lang="zh-CN" altLang="en-US" dirty="0"/>
          </a:p>
        </p:txBody>
      </p:sp>
      <p:sp>
        <p:nvSpPr>
          <p:cNvPr id="9" name="文本占位符 8"/>
          <p:cNvSpPr>
            <a:spLocks noGrp="1"/>
          </p:cNvSpPr>
          <p:nvPr>
            <p:ph type="body" sz="quarter" idx="20"/>
          </p:nvPr>
        </p:nvSpPr>
        <p:spPr/>
        <p:txBody>
          <a:bodyPr/>
          <a:lstStyle/>
          <a:p>
            <a:r>
              <a:rPr kumimoji="1" lang="zh-CN" altLang="en-US" dirty="0"/>
              <a:t>区块链技术架构</a:t>
            </a:r>
          </a:p>
        </p:txBody>
      </p:sp>
      <p:sp>
        <p:nvSpPr>
          <p:cNvPr id="10" name="文本占位符 9"/>
          <p:cNvSpPr>
            <a:spLocks noGrp="1"/>
          </p:cNvSpPr>
          <p:nvPr>
            <p:ph type="body" sz="quarter" idx="21"/>
          </p:nvPr>
        </p:nvSpPr>
        <p:spPr/>
        <p:txBody>
          <a:bodyPr/>
          <a:lstStyle/>
          <a:p>
            <a:r>
              <a:rPr kumimoji="1" lang="en-US" altLang="zh-CN" dirty="0"/>
              <a:t>04</a:t>
            </a:r>
            <a:endParaRPr kumimoji="1" lang="zh-CN" altLang="en-US" dirty="0"/>
          </a:p>
        </p:txBody>
      </p:sp>
      <p:sp>
        <p:nvSpPr>
          <p:cNvPr id="11" name="文本占位符 10"/>
          <p:cNvSpPr>
            <a:spLocks noGrp="1"/>
          </p:cNvSpPr>
          <p:nvPr>
            <p:ph type="body" sz="quarter" idx="22"/>
          </p:nvPr>
        </p:nvSpPr>
        <p:spPr/>
        <p:txBody>
          <a:bodyPr/>
          <a:lstStyle/>
          <a:p>
            <a:r>
              <a:rPr kumimoji="1" lang="zh-CN" altLang="en-US" dirty="0"/>
              <a:t>区块链应用场景</a:t>
            </a:r>
          </a:p>
        </p:txBody>
      </p:sp>
      <p:sp>
        <p:nvSpPr>
          <p:cNvPr id="12" name="文本占位符 11"/>
          <p:cNvSpPr>
            <a:spLocks noGrp="1"/>
          </p:cNvSpPr>
          <p:nvPr>
            <p:ph type="body" sz="quarter" idx="23"/>
          </p:nvPr>
        </p:nvSpPr>
        <p:spPr/>
        <p:txBody>
          <a:bodyPr/>
          <a:lstStyle/>
          <a:p>
            <a:r>
              <a:rPr kumimoji="1" lang="en-US" altLang="zh-CN" dirty="0"/>
              <a:t>05</a:t>
            </a:r>
            <a:endParaRPr kumimoji="1" lang="zh-CN" altLang="en-US" dirty="0"/>
          </a:p>
        </p:txBody>
      </p:sp>
      <p:sp>
        <p:nvSpPr>
          <p:cNvPr id="13" name="文本占位符 12"/>
          <p:cNvSpPr>
            <a:spLocks noGrp="1"/>
          </p:cNvSpPr>
          <p:nvPr>
            <p:ph type="body" sz="quarter" idx="24"/>
          </p:nvPr>
        </p:nvSpPr>
        <p:spPr/>
        <p:txBody>
          <a:bodyPr/>
          <a:lstStyle/>
          <a:p>
            <a:r>
              <a:rPr kumimoji="1" lang="zh-CN" altLang="en-US" dirty="0"/>
              <a:t>区块链和软件工程</a:t>
            </a:r>
          </a:p>
        </p:txBody>
      </p:sp>
    </p:spTree>
    <p:extLst>
      <p:ext uri="{BB962C8B-B14F-4D97-AF65-F5344CB8AC3E}">
        <p14:creationId xmlns:p14="http://schemas.microsoft.com/office/powerpoint/2010/main" val="193088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6"/>
          </p:nvPr>
        </p:nvSpPr>
        <p:spPr/>
        <p:txBody>
          <a:bodyPr/>
          <a:lstStyle/>
          <a:p>
            <a:r>
              <a:rPr kumimoji="1" lang="zh-CN" altLang="en-US" dirty="0"/>
              <a:t>概述</a:t>
            </a:r>
          </a:p>
        </p:txBody>
      </p:sp>
    </p:spTree>
    <p:extLst>
      <p:ext uri="{BB962C8B-B14F-4D97-AF65-F5344CB8AC3E}">
        <p14:creationId xmlns:p14="http://schemas.microsoft.com/office/powerpoint/2010/main" val="486006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概述</a:t>
            </a:r>
          </a:p>
        </p:txBody>
      </p:sp>
      <p:sp>
        <p:nvSpPr>
          <p:cNvPr id="3" name="矩形 2"/>
          <p:cNvSpPr/>
          <p:nvPr/>
        </p:nvSpPr>
        <p:spPr>
          <a:xfrm flipV="1">
            <a:off x="3182918" y="3233854"/>
            <a:ext cx="76573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8"/>
          <p:cNvSpPr txBox="1"/>
          <p:nvPr/>
        </p:nvSpPr>
        <p:spPr>
          <a:xfrm>
            <a:off x="3938759" y="3726297"/>
            <a:ext cx="7879429" cy="147732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dirty="0"/>
              <a:t>区块链是以比特币为代表的数字加密货币体系的核心支撑技术。区块链技术的核心优势是去中心化，能够通过运用数据加密、时间戳、分布式共识和经济激励等手段，在节点无需互相信任的分布式系统中实现基于去中心化信用的点对点交易、协调与协作，从而为解决中心化机构普遍存在的高成本、低效率和数据存储不安全等问题提供了解决方案。</a:t>
            </a:r>
          </a:p>
        </p:txBody>
      </p:sp>
      <p:sp>
        <p:nvSpPr>
          <p:cNvPr id="5" name="矩形 4"/>
          <p:cNvSpPr/>
          <p:nvPr/>
        </p:nvSpPr>
        <p:spPr>
          <a:xfrm>
            <a:off x="3994987" y="3279015"/>
            <a:ext cx="1980029" cy="453457"/>
          </a:xfrm>
          <a:prstGeom prst="rect">
            <a:avLst/>
          </a:prstGeom>
        </p:spPr>
        <p:txBody>
          <a:bodyPr wrap="none">
            <a:spAutoFit/>
          </a:bodyPr>
          <a:lstStyle/>
          <a:p>
            <a:pPr lvl="0">
              <a:lnSpc>
                <a:spcPct val="130000"/>
              </a:lnSpc>
            </a:pPr>
            <a:r>
              <a:rPr lang="zh-CN" altLang="en-US" sz="2000" b="1" dirty="0">
                <a:solidFill>
                  <a:schemeClr val="accent1"/>
                </a:solidFill>
              </a:rPr>
              <a:t>区块链是什么？</a:t>
            </a:r>
            <a:endParaRPr lang="en-US" altLang="zh-CN" sz="2000" b="1" dirty="0">
              <a:solidFill>
                <a:schemeClr val="accent1"/>
              </a:solidFill>
            </a:endParaRPr>
          </a:p>
        </p:txBody>
      </p:sp>
      <p:sp>
        <p:nvSpPr>
          <p:cNvPr id="6" name="矩形 5"/>
          <p:cNvSpPr/>
          <p:nvPr/>
        </p:nvSpPr>
        <p:spPr>
          <a:xfrm>
            <a:off x="3122511" y="3233854"/>
            <a:ext cx="816249" cy="892552"/>
          </a:xfrm>
          <a:prstGeom prst="rect">
            <a:avLst/>
          </a:prstGeom>
        </p:spPr>
        <p:txBody>
          <a:bodyPr wrap="none">
            <a:spAutoFit/>
          </a:bodyPr>
          <a:lstStyle/>
          <a:p>
            <a:pPr lvl="0">
              <a:lnSpc>
                <a:spcPct val="130000"/>
              </a:lnSpc>
            </a:pPr>
            <a:r>
              <a:rPr lang="en-US" altLang="zh-CN" sz="4000" b="1" dirty="0">
                <a:solidFill>
                  <a:schemeClr val="accent1"/>
                </a:solidFill>
              </a:rPr>
              <a:t>01</a:t>
            </a:r>
          </a:p>
        </p:txBody>
      </p:sp>
    </p:spTree>
    <p:extLst>
      <p:ext uri="{BB962C8B-B14F-4D97-AF65-F5344CB8AC3E}">
        <p14:creationId xmlns:p14="http://schemas.microsoft.com/office/powerpoint/2010/main" val="831083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概述</a:t>
            </a:r>
          </a:p>
        </p:txBody>
      </p:sp>
      <p:sp>
        <p:nvSpPr>
          <p:cNvPr id="3" name="文本框 8"/>
          <p:cNvSpPr txBox="1"/>
          <p:nvPr/>
        </p:nvSpPr>
        <p:spPr>
          <a:xfrm>
            <a:off x="994837" y="2968013"/>
            <a:ext cx="4329637" cy="25779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zh-CN" dirty="0"/>
              <a:t>随着比特币近年来的快速发展与普及，区块链技术的研究与应用也呈现出爆发式增长态势，被认为是继大型机、个人电脑、互联网、移动社交网络之后计算范式的第五次颠覆式创新，是人类信用进化史上继血亲信用、贵金属信用、央行纸币信用之后的第四个里程碑。</a:t>
            </a:r>
            <a:endParaRPr lang="zh-CN" altLang="en-US" sz="1400" dirty="0">
              <a:solidFill>
                <a:schemeClr val="tx1">
                  <a:lumMod val="75000"/>
                  <a:lumOff val="25000"/>
                </a:schemeClr>
              </a:solidFill>
              <a:latin typeface="+mn-ea"/>
            </a:endParaRPr>
          </a:p>
        </p:txBody>
      </p:sp>
      <p:grpSp>
        <p:nvGrpSpPr>
          <p:cNvPr id="7" name="组 6"/>
          <p:cNvGrpSpPr/>
          <p:nvPr/>
        </p:nvGrpSpPr>
        <p:grpSpPr>
          <a:xfrm>
            <a:off x="6287944" y="3464219"/>
            <a:ext cx="1115122" cy="1115122"/>
            <a:chOff x="6177776" y="1807948"/>
            <a:chExt cx="1115122" cy="1115122"/>
          </a:xfrm>
        </p:grpSpPr>
        <p:sp>
          <p:nvSpPr>
            <p:cNvPr id="5" name="椭圆 4"/>
            <p:cNvSpPr/>
            <p:nvPr/>
          </p:nvSpPr>
          <p:spPr>
            <a:xfrm>
              <a:off x="6177776" y="1807948"/>
              <a:ext cx="1115122" cy="111512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6" name="L 形 5"/>
            <p:cNvSpPr/>
            <p:nvPr/>
          </p:nvSpPr>
          <p:spPr>
            <a:xfrm rot="18900000">
              <a:off x="6407879" y="2115623"/>
              <a:ext cx="654917" cy="382985"/>
            </a:xfrm>
            <a:prstGeom prst="corner">
              <a:avLst>
                <a:gd name="adj1" fmla="val 28880"/>
                <a:gd name="adj2" fmla="val 27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grpSp>
        <p:nvGrpSpPr>
          <p:cNvPr id="10" name="组 9"/>
          <p:cNvGrpSpPr/>
          <p:nvPr/>
        </p:nvGrpSpPr>
        <p:grpSpPr>
          <a:xfrm>
            <a:off x="6287944" y="2220153"/>
            <a:ext cx="1115122" cy="1115122"/>
            <a:chOff x="6177776" y="1807948"/>
            <a:chExt cx="1115122" cy="1115122"/>
          </a:xfrm>
        </p:grpSpPr>
        <p:sp>
          <p:nvSpPr>
            <p:cNvPr id="11" name="椭圆 10"/>
            <p:cNvSpPr/>
            <p:nvPr/>
          </p:nvSpPr>
          <p:spPr>
            <a:xfrm>
              <a:off x="6177776" y="1807948"/>
              <a:ext cx="1115122" cy="1115122"/>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12" name="L 形 11"/>
            <p:cNvSpPr/>
            <p:nvPr/>
          </p:nvSpPr>
          <p:spPr>
            <a:xfrm rot="18900000">
              <a:off x="6407879" y="2115623"/>
              <a:ext cx="654917" cy="382985"/>
            </a:xfrm>
            <a:prstGeom prst="corner">
              <a:avLst>
                <a:gd name="adj1" fmla="val 28880"/>
                <a:gd name="adj2" fmla="val 27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grpSp>
        <p:nvGrpSpPr>
          <p:cNvPr id="14" name="组 13"/>
          <p:cNvGrpSpPr/>
          <p:nvPr/>
        </p:nvGrpSpPr>
        <p:grpSpPr>
          <a:xfrm>
            <a:off x="6287944" y="4708285"/>
            <a:ext cx="1115122" cy="1115122"/>
            <a:chOff x="6177776" y="1807948"/>
            <a:chExt cx="1115122" cy="1115122"/>
          </a:xfrm>
        </p:grpSpPr>
        <p:sp>
          <p:nvSpPr>
            <p:cNvPr id="15" name="椭圆 14"/>
            <p:cNvSpPr/>
            <p:nvPr/>
          </p:nvSpPr>
          <p:spPr>
            <a:xfrm>
              <a:off x="6177776" y="1807948"/>
              <a:ext cx="1115122" cy="111512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16" name="L 形 15"/>
            <p:cNvSpPr/>
            <p:nvPr/>
          </p:nvSpPr>
          <p:spPr>
            <a:xfrm rot="18900000">
              <a:off x="6407879" y="2115623"/>
              <a:ext cx="654917" cy="382985"/>
            </a:xfrm>
            <a:prstGeom prst="corner">
              <a:avLst>
                <a:gd name="adj1" fmla="val 28880"/>
                <a:gd name="adj2" fmla="val 27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sp>
        <p:nvSpPr>
          <p:cNvPr id="18" name="矩形 17">
            <a:extLst>
              <a:ext uri="{FF2B5EF4-FFF2-40B4-BE49-F238E27FC236}">
                <a16:creationId xmlns:a16="http://schemas.microsoft.com/office/drawing/2014/main" id="{709CDB97-5563-4B12-84B4-0D24915A5485}"/>
              </a:ext>
            </a:extLst>
          </p:cNvPr>
          <p:cNvSpPr/>
          <p:nvPr/>
        </p:nvSpPr>
        <p:spPr>
          <a:xfrm>
            <a:off x="1459189" y="2120622"/>
            <a:ext cx="697627" cy="453457"/>
          </a:xfrm>
          <a:prstGeom prst="rect">
            <a:avLst/>
          </a:prstGeom>
        </p:spPr>
        <p:txBody>
          <a:bodyPr wrap="none">
            <a:spAutoFit/>
          </a:bodyPr>
          <a:lstStyle/>
          <a:p>
            <a:pPr lvl="0">
              <a:lnSpc>
                <a:spcPct val="130000"/>
              </a:lnSpc>
            </a:pPr>
            <a:r>
              <a:rPr lang="zh-CN" altLang="en-US" sz="2000" b="1" dirty="0">
                <a:solidFill>
                  <a:schemeClr val="accent1"/>
                </a:solidFill>
              </a:rPr>
              <a:t>概述</a:t>
            </a:r>
            <a:endParaRPr lang="en-US" altLang="zh-CN" sz="2000" b="1" dirty="0">
              <a:solidFill>
                <a:schemeClr val="accent1"/>
              </a:solidFill>
            </a:endParaRPr>
          </a:p>
        </p:txBody>
      </p:sp>
      <p:sp>
        <p:nvSpPr>
          <p:cNvPr id="19" name="矩形 18">
            <a:extLst>
              <a:ext uri="{FF2B5EF4-FFF2-40B4-BE49-F238E27FC236}">
                <a16:creationId xmlns:a16="http://schemas.microsoft.com/office/drawing/2014/main" id="{161AA057-E6A4-4D8F-A65E-A21B61FCB5CD}"/>
              </a:ext>
            </a:extLst>
          </p:cNvPr>
          <p:cNvSpPr/>
          <p:nvPr/>
        </p:nvSpPr>
        <p:spPr>
          <a:xfrm>
            <a:off x="586713" y="2075461"/>
            <a:ext cx="816249" cy="814582"/>
          </a:xfrm>
          <a:prstGeom prst="rect">
            <a:avLst/>
          </a:prstGeom>
        </p:spPr>
        <p:txBody>
          <a:bodyPr wrap="none">
            <a:spAutoFit/>
          </a:bodyPr>
          <a:lstStyle/>
          <a:p>
            <a:pPr lvl="0">
              <a:lnSpc>
                <a:spcPct val="130000"/>
              </a:lnSpc>
            </a:pPr>
            <a:r>
              <a:rPr lang="en-US" altLang="zh-CN" sz="4000" b="1" dirty="0">
                <a:solidFill>
                  <a:schemeClr val="accent1"/>
                </a:solidFill>
              </a:rPr>
              <a:t>02</a:t>
            </a:r>
          </a:p>
        </p:txBody>
      </p:sp>
      <p:pic>
        <p:nvPicPr>
          <p:cNvPr id="8" name="图片 7">
            <a:extLst>
              <a:ext uri="{FF2B5EF4-FFF2-40B4-BE49-F238E27FC236}">
                <a16:creationId xmlns:a16="http://schemas.microsoft.com/office/drawing/2014/main" id="{87FF297C-9670-4162-B8AE-3B1E9818745D}"/>
              </a:ext>
            </a:extLst>
          </p:cNvPr>
          <p:cNvPicPr>
            <a:picLocks noChangeAspect="1"/>
          </p:cNvPicPr>
          <p:nvPr/>
        </p:nvPicPr>
        <p:blipFill>
          <a:blip r:embed="rId3"/>
          <a:stretch>
            <a:fillRect/>
          </a:stretch>
        </p:blipFill>
        <p:spPr>
          <a:xfrm>
            <a:off x="5838825" y="1914524"/>
            <a:ext cx="6115466" cy="4537075"/>
          </a:xfrm>
          <a:prstGeom prst="rect">
            <a:avLst/>
          </a:prstGeom>
        </p:spPr>
      </p:pic>
    </p:spTree>
    <p:extLst>
      <p:ext uri="{BB962C8B-B14F-4D97-AF65-F5344CB8AC3E}">
        <p14:creationId xmlns:p14="http://schemas.microsoft.com/office/powerpoint/2010/main" val="903633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02</a:t>
            </a:r>
            <a:endParaRPr kumimoji="1" lang="zh-CN" altLang="en-US" dirty="0"/>
          </a:p>
        </p:txBody>
      </p:sp>
      <p:sp>
        <p:nvSpPr>
          <p:cNvPr id="3" name="文本占位符 2"/>
          <p:cNvSpPr>
            <a:spLocks noGrp="1"/>
          </p:cNvSpPr>
          <p:nvPr>
            <p:ph type="body" sz="quarter" idx="16"/>
          </p:nvPr>
        </p:nvSpPr>
        <p:spPr/>
        <p:txBody>
          <a:bodyPr/>
          <a:lstStyle/>
          <a:p>
            <a:r>
              <a:rPr kumimoji="1" lang="zh-CN" altLang="en-US" dirty="0"/>
              <a:t>发展</a:t>
            </a:r>
          </a:p>
        </p:txBody>
      </p:sp>
    </p:spTree>
    <p:extLst>
      <p:ext uri="{BB962C8B-B14F-4D97-AF65-F5344CB8AC3E}">
        <p14:creationId xmlns:p14="http://schemas.microsoft.com/office/powerpoint/2010/main" val="777134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发展历程</a:t>
            </a:r>
          </a:p>
        </p:txBody>
      </p:sp>
      <p:pic>
        <p:nvPicPr>
          <p:cNvPr id="1028" name="Picture 4">
            <a:extLst>
              <a:ext uri="{FF2B5EF4-FFF2-40B4-BE49-F238E27FC236}">
                <a16:creationId xmlns:a16="http://schemas.microsoft.com/office/drawing/2014/main" id="{EE109A9E-58DC-49CB-955C-B8204A0AD0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774" y="1087783"/>
            <a:ext cx="9202993" cy="50082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1798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发展现状</a:t>
            </a:r>
          </a:p>
        </p:txBody>
      </p:sp>
      <p:sp>
        <p:nvSpPr>
          <p:cNvPr id="6" name="文本框 8"/>
          <p:cNvSpPr txBox="1"/>
          <p:nvPr/>
        </p:nvSpPr>
        <p:spPr>
          <a:xfrm>
            <a:off x="1716059" y="5206432"/>
            <a:ext cx="8759883" cy="77444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30000"/>
              </a:lnSpc>
            </a:pPr>
            <a:r>
              <a:rPr lang="zh-CN" altLang="en-US" dirty="0"/>
              <a:t>目前，中国区块链产业正处于高速发展阶段，创业者和自本不断涌入，区块链应用加快落地，助推传统产业高质量发展，加速产业转型升级。</a:t>
            </a:r>
            <a:endParaRPr lang="zh-CN" altLang="en-US" sz="1200" dirty="0">
              <a:solidFill>
                <a:srgbClr val="000000"/>
              </a:solidFill>
              <a:latin typeface="+mn-ea"/>
            </a:endParaRPr>
          </a:p>
        </p:txBody>
      </p:sp>
      <p:pic>
        <p:nvPicPr>
          <p:cNvPr id="2052" name="Picture 4">
            <a:extLst>
              <a:ext uri="{FF2B5EF4-FFF2-40B4-BE49-F238E27FC236}">
                <a16:creationId xmlns:a16="http://schemas.microsoft.com/office/drawing/2014/main" id="{C41B5D8C-32E0-4C67-B131-07BEF6C9A9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09247"/>
            <a:ext cx="3829050" cy="336232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781BD5A4-9BAE-4170-B64D-E5C4D47EF3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53374" y="1209247"/>
            <a:ext cx="4238625" cy="341947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C490C130-AD99-46D2-9DCA-18047D131F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24252" y="1266398"/>
            <a:ext cx="4657724" cy="3362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675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03</a:t>
            </a:r>
            <a:endParaRPr kumimoji="1" lang="zh-CN" altLang="en-US" dirty="0"/>
          </a:p>
        </p:txBody>
      </p:sp>
      <p:sp>
        <p:nvSpPr>
          <p:cNvPr id="3" name="文本占位符 2"/>
          <p:cNvSpPr>
            <a:spLocks noGrp="1"/>
          </p:cNvSpPr>
          <p:nvPr>
            <p:ph type="body" sz="quarter" idx="16"/>
          </p:nvPr>
        </p:nvSpPr>
        <p:spPr/>
        <p:txBody>
          <a:bodyPr/>
          <a:lstStyle/>
          <a:p>
            <a:r>
              <a:rPr lang="zh-CN" altLang="zh-CN" b="1" dirty="0"/>
              <a:t>区块链技术架构</a:t>
            </a:r>
            <a:endParaRPr kumimoji="1" lang="zh-CN" altLang="en-US" dirty="0"/>
          </a:p>
        </p:txBody>
      </p:sp>
    </p:spTree>
    <p:extLst>
      <p:ext uri="{BB962C8B-B14F-4D97-AF65-F5344CB8AC3E}">
        <p14:creationId xmlns:p14="http://schemas.microsoft.com/office/powerpoint/2010/main" val="1931525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总结报告-精致渐变-清新蓝绿-PPT模板</Template>
  <TotalTime>330</TotalTime>
  <Words>708</Words>
  <Application>Microsoft Office PowerPoint</Application>
  <PresentationFormat>宽屏</PresentationFormat>
  <Paragraphs>68</Paragraphs>
  <Slides>17</Slides>
  <Notes>17</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17</vt:i4>
      </vt:variant>
    </vt:vector>
  </HeadingPairs>
  <TitlesOfParts>
    <vt:vector size="26" baseType="lpstr">
      <vt:lpstr>等线</vt:lpstr>
      <vt:lpstr>微软雅黑</vt:lpstr>
      <vt:lpstr>微软雅黑</vt:lpstr>
      <vt:lpstr>微软雅黑</vt:lpstr>
      <vt:lpstr>Arial</vt:lpstr>
      <vt:lpstr>Century Gothic</vt:lpstr>
      <vt:lpstr>Segoe UI Light</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丽华</dc:creator>
  <cp:keywords/>
  <dc:description/>
  <cp:lastModifiedBy>WXY</cp:lastModifiedBy>
  <cp:revision>30</cp:revision>
  <dcterms:created xsi:type="dcterms:W3CDTF">2020-05-22T11:38:16Z</dcterms:created>
  <dcterms:modified xsi:type="dcterms:W3CDTF">2020-06-05T05:51:35Z</dcterms:modified>
  <cp:category/>
</cp:coreProperties>
</file>

<file path=docProps/thumbnail.jpeg>
</file>